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6" r:id="rId3"/>
    <p:sldId id="271" r:id="rId4"/>
    <p:sldId id="282" r:id="rId5"/>
    <p:sldId id="274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0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6237" autoAdjust="0"/>
  </p:normalViewPr>
  <p:slideViewPr>
    <p:cSldViewPr>
      <p:cViewPr varScale="1">
        <p:scale>
          <a:sx n="86" d="100"/>
          <a:sy n="86" d="100"/>
        </p:scale>
        <p:origin x="8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295B9B-AF2D-43E7-86D4-D0299C11806F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FB81213-5B09-4311-9E79-CD11BF7D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666526E-C277-4054-8E5D-8A069D4DAE95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8320A-23E2-461F-B9CC-2110C208A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11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  <p:custDataLst>
              <p:tags r:id="rId4"/>
            </p:custDataLst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F684-7342-4BF7-A9F1-43C59ACD0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DB74-ED2F-4097-9747-A4F4D5E30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20B9-1352-4FEC-8F24-FC4E67410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5CA2-77DE-4E98-A6CB-6E41FC8A8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1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C888-4A0E-4FC0-A827-29C2BC98F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3DBF-02E5-4773-9D08-C93D5A23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7BFB-7523-42C9-8FB9-50C60AB9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6F552-7D32-422C-8AB1-87E15B728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5B50-B8B1-4A6A-9793-9CBD822D8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DEA0-AC89-4A3A-A803-971DE9265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656E7-82DC-4E78-A66A-9939DD13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dt" sz="half" idx="2"/>
            <p:custDataLst>
              <p:tags r:id="rId13"/>
            </p:custDataLst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ldNum" sz="quarter" idx="4"/>
            <p:custDataLst>
              <p:tags r:id="rId14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C07CEA7B-85F8-4A80-9D65-7492FE6E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165" name="Rectangle 13"/>
          <p:cNvSpPr>
            <a:spLocks noGrp="1" noRot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3.jpeg"/><Relationship Id="rId5" Type="http://schemas.openxmlformats.org/officeDocument/2006/relationships/tags" Target="../tags/tag70.xml"/><Relationship Id="rId10" Type="http://schemas.openxmlformats.org/officeDocument/2006/relationships/hyperlink" Target="http://images.search.yahoo.com/images/view;_ylt=A0PDoQzXiotQGAgAhk2JzbkF;_ylu=X3oDMTBlMTQ4cGxyBHNlYwNzcgRzbGsDaW1n?back=http://images.search.yahoo.com/search/images?p=lectionary&amp;n=30&amp;ei=utf-8&amp;tab=organic&amp;ri=56&amp;w=300&amp;h=190&amp;imgurl=3.bp.blogspot.com/-ppdnsh34jo8/T3UgJ0QgkPI/AAAAAAAABxk/1JM0EpbOH4k/s320/lectionary_300x190.jpg&amp;rurl=http://acroamaticus.blogspot.com/2012/03/this-is-very-neat-lutheran-lectionary.html&amp;size=17.6+KB&amp;name=...+From+An+Old+Manse:+This+Is+Very+Neat:+The+Lutheran+%3cb%3eLectionary+%3c/b%3eProject&amp;p=lectionary&amp;oid=9a505d14b6606d1943e7dcf2374fee9a&amp;fr2=&amp;fr=&amp;tt=...+From+An+Old+Manse:+This+Is+Very+Neat:+The+Lutheran+%3cb%3eLectionary+%3c/b%3eProject&amp;b=31&amp;ni=96&amp;no=56&amp;ts=&amp;tab=organic&amp;sigr=12jekjst6&amp;sigb=12ptv68rb&amp;sigi=12unnbmsn&amp;.crumb=0YrJLG61fVr" TargetMode="External"/><Relationship Id="rId4" Type="http://schemas.openxmlformats.org/officeDocument/2006/relationships/tags" Target="../tags/tag69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17.jpeg"/><Relationship Id="rId5" Type="http://schemas.openxmlformats.org/officeDocument/2006/relationships/tags" Target="../tags/tag108.xml"/><Relationship Id="rId10" Type="http://schemas.openxmlformats.org/officeDocument/2006/relationships/image" Target="../media/image16.jpeg"/><Relationship Id="rId4" Type="http://schemas.openxmlformats.org/officeDocument/2006/relationships/tags" Target="../tags/tag107.xml"/><Relationship Id="rId9" Type="http://schemas.openxmlformats.org/officeDocument/2006/relationships/hyperlink" Target="http://images.search.yahoo.com/images/view;_ylt=A2KJkewEoYtQSF4AsOOJzbkF;_ylu=X3oDMTBlMTQ4cGxyBHNlYwNzcgRzbGsDaW1n?back=http://images.search.yahoo.com/search/images?p=feedback+clipart&amp;sado=1&amp;n=30&amp;ei=utf-8&amp;fr2=sg-gac&amp;tab=organic&amp;ri=1&amp;w=400&amp;h=400&amp;imgurl=us.123rf.com/400wm/400/400/jiripravda/jiripravda1108/jiripravda110800034/10336147-a-chalk-board-with-the-words-feedback-requested.jpg&amp;rurl=http://www.123rf.com/photo_10336147_a-chalk-board-with-the-words-feedback-requested.html&amp;size=21.9+KB&amp;name=Chalk+Board+With+The+Words+%3cb%3eFeedback+%3c/b%3eRequested+Royalty+Free+Cliparts+...&amp;p=feedback+clipart&amp;oid=79ce9f7e78eca1d40a82ca862ed9032c&amp;fr2=sg-gac&amp;fr=&amp;tt=Chalk+Board+With+The+Words+%3cb%3eFeedback+%3c/b%3eRequested+Royalty+Free+Cliparts+...&amp;b=0&amp;ni=64&amp;no=1&amp;ts=&amp;tab=organic&amp;sigr=12o77a9p7&amp;sigb=13gt7v7qe&amp;sigi=145hb70ue&amp;.crumb=0YrJLG61fV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12.xml"/><Relationship Id="rId7" Type="http://schemas.openxmlformats.org/officeDocument/2006/relationships/hyperlink" Target="http://images.search.yahoo.com/images/view;_ylt=A2KJkIY6pItQImsAOg6JzbkF;_ylu=X3oDMTBlMTQ4cGxyBHNlYwNzcgRzbGsDaW1n?back=http://images.search.yahoo.com/search/images?p=argue+for+something+cartoon&amp;sado=1&amp;n=30&amp;ei=utf-8&amp;fr2=sg-gac&amp;tab=organic&amp;ri=95&amp;w=500&amp;h=577&amp;imgurl=amptoons.com/blog/wp-content/uploads/2010/07/the_ones_i_like.png&amp;rurl=http://www.amptoons.com/blog/2010/08/02/new-t-shirt-design-the-ones-i-like/&amp;size=31.1+KB&amp;name=well+hey+who+am+i+to+%3cb%3eargue+%3c/b%3ewith+nobody+or+willow&amp;p=argue+for+something+cartoon&amp;oid=6343e84b0f28bfaf4aed70fad8fa6623&amp;fr2=sg-gac&amp;fr=&amp;tt=well+hey+who+am+i+to+%3cb%3eargue+%3c/b%3ewith+nobody+or+willow&amp;b=91&amp;ni=96&amp;no=95&amp;ts=&amp;tab=organic&amp;sigr=12bi7m3q9&amp;sigb=13sjrucn8&amp;sigi=120h6i194&amp;.crumb=0YrJLG61fVr" TargetMode="Externa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10" Type="http://schemas.openxmlformats.org/officeDocument/2006/relationships/image" Target="../media/image19.jpeg"/><Relationship Id="rId4" Type="http://schemas.openxmlformats.org/officeDocument/2006/relationships/tags" Target="../tags/tag113.xml"/><Relationship Id="rId9" Type="http://schemas.openxmlformats.org/officeDocument/2006/relationships/hyperlink" Target="http://images.search.yahoo.com/images/view;_ylt=A2KJkewxpItQK2IAyMyJzbkF;_ylu=X3oDMTBlMTQ4cGxyBHNlYwNzcgRzbGsDaW1n?back=http://images.search.yahoo.com/search/images?p=argue+for+something+cartoon&amp;sado=1&amp;n=30&amp;ei=utf-8&amp;fr2=sg-gac&amp;tab=organic&amp;ri=86&amp;w=400&amp;h=371&amp;imgurl=cac.ophony.org/wp-content/uploads/2012/03/cartoon-healthy-food3.jpg&amp;rurl=http://cac.ophony.org/2012/03/08/food-for-thought/&amp;size=28.3+KB&amp;name=Filed+Under:+Education+,+Marketing&amp;p=argue+for+something+cartoon&amp;oid=0ed183a7b877c2a40e5a108ccdfbf97f&amp;fr2=sg-gac&amp;fr=&amp;tt=Filed+Under:+Education+,+Marketing&amp;b=61&amp;ni=96&amp;no=86&amp;ts=&amp;tab=organic&amp;sigr=11isqc8il&amp;sigb=13sclebm0&amp;sigi=1234bck6i&amp;.crumb=0YrJLG61fV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2KJkevyTfZPDBAARv6JzbkF;_ylu=X3oDMTBlMTQ4cGxyBHNlYwNzcgRzbGsDaW1n?back=http://images.search.yahoo.com/search/images?p=imagenes+religiosas+catolicas&amp;sado=1&amp;n=30&amp;ei=utf-8&amp;fr=yfp-t-701-s&amp;fr2=sg-gac&amp;tab=organic&amp;ri=188&amp;w=175&amp;h=175&amp;imgurl=img.wareseeker.com/software/iphone/Books/index_audioebook.-oraciones-catolicas-para-ninos-3.0.0_035643859.jpg&amp;rurl=http://download.wareseeker.com/oraciones-milagrosas/&amp;size=11.6+KB&amp;name=AudioEbook.+Oraciones+Cat%C3%B3licas+para+Ni%C3%B1os+3.0.0&amp;p=imagenes+religiosas+catolicas&amp;oid=86b147123e1737e4fad161afbdba890e&amp;fr2=sg-gac&amp;fr=yfp-t-701-s&amp;tt=AudioEbook.+Oraciones+Cat%C3%B3licas+para+Ni%C3%B1os+3.0.0&amp;b=181&amp;ni=168&amp;no=188&amp;ts=&amp;tab=organic&amp;sigr=11k21svmd&amp;sigb=14emnda5b&amp;sigi=13djr87a1&amp;.crumb=0YrJLG61fVr" TargetMode="External"/><Relationship Id="rId3" Type="http://schemas.openxmlformats.org/officeDocument/2006/relationships/tags" Target="../tags/tag120.xml"/><Relationship Id="rId7" Type="http://schemas.openxmlformats.org/officeDocument/2006/relationships/image" Target="../media/image20.jpe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2.jpeg"/><Relationship Id="rId5" Type="http://schemas.openxmlformats.org/officeDocument/2006/relationships/tags" Target="../tags/tag122.xml"/><Relationship Id="rId10" Type="http://schemas.openxmlformats.org/officeDocument/2006/relationships/hyperlink" Target="http://images.search.yahoo.com/images/view;_ylt=A2KJkP78SPZPLE4Ast6JzbkF;_ylu=X3oDMTBlMTQ4cGxyBHNlYwNzcgRzbGsDaW1n?back=http://images.search.yahoo.com/search/images?p=diocese+of+laredo+texas&amp;fr=yfp-t-701-s&amp;fr2=piv-web&amp;tab=organic&amp;ri=30&amp;w=215&amp;h=285&amp;imgurl=www.txcatholic.org/images/stories/B_LA.jpg&amp;rurl=http://www.txcatholic.org/index.php/bishops-of-texas&amp;size=10.6+KB&amp;name=Bishop+of+the+Diocese+of+Laredo&amp;p=diocese+of+laredo+texas&amp;oid=2e44f8e1d57ae99cd2c260ee5a6da828&amp;fr2=piv-web&amp;fr=yfp-t-701-s&amp;tt=Bishop+of+the+Diocese+of+Laredo&amp;b=0&amp;ni=21&amp;no=30&amp;ts=&amp;tab=organic&amp;sigr=11kmne9vq&amp;sigb=13jhd8bu4&amp;sigi=11ads0pf0&amp;.crumb=0YrJLG61fVr" TargetMode="External"/><Relationship Id="rId4" Type="http://schemas.openxmlformats.org/officeDocument/2006/relationships/tags" Target="../tags/tag121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4.jpe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hyperlink" Target="http://images.search.yahoo.com/images/view;_ylt=A2KJkIXpjYtQwx4A5auJzbkF;_ylu=X3oDMTBlMTQ4cGxyBHNlYwNzcgRzbGsDaW1n?back=http://images.search.yahoo.com/search/images?p=deacon+proclaiming+the+gospel&amp;sado=1&amp;n=30&amp;ei=utf-8&amp;fr2=sg-gac&amp;tab=organic&amp;ri=48&amp;w=800&amp;h=513&amp;imgurl=1.bp.blogspot.com/-hk-X5Kdv4ts/Ta8mvLBrQTI/AAAAAAAACK8/jmhqVuyoSEQ/s1600/baderandamarata%5B1%5D.jpg&amp;rurl=http://badgercatholic.blogspot.com/2011/04/lectorwomen-reading-gospel-for-palm.html&amp;size=448.8+KB&amp;name=...+%3cb%3ethe+%3c/b%3ecelebrant+%3cb%3eproclaiming+the+gospel+the+%3c/b%3ereading+is+broken+into+parts&amp;p=deacon+proclaiming+the+gospel&amp;oid=bbf93113f10c0e76a10290859e679832&amp;fr2=sg-gac&amp;fr=&amp;tt=...+%3cb%3ethe+%3c/b%3ecelebrant+%3cb%3eproclaiming+the+gospel+the+%3c/b%3ereading+is+broken+into+parts&amp;b=31&amp;ni=96&amp;no=48&amp;ts=&amp;tab=organic&amp;sigr=12j2b8tvb&amp;sigb=13u0p31u0&amp;sigi=137gv9oc5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0PDoS6.O4tQ1xMAx4CJzbkF;_ylu=X3oDMTBlMTQ4cGxyBHNlYwNzcgRzbGsDaW1n?back=http://images.search.yahoo.com/search/images?p=catholic+lectionary&amp;sado=1&amp;n=30&amp;ei=utf-8&amp;fr=yfp-t-701-s&amp;fr2=sg-gac&amp;tab=organic&amp;ri=2&amp;w=350&amp;h=470&amp;imgurl=www.scross.co.za/wp-content/uploads/2011/11/lectionary.jpg&amp;rurl=http://www.scross.co.za/2011/11/missal_6/&amp;size=78.9+KB&amp;name=%3cb%3electionary%3c/b%3e&amp;p=catholic+lectionary&amp;oid=0136a565863d781f0b4075a54a65df55&amp;fr2=sg-gac&amp;fr=yfp-t-701-s&amp;tt=%3cb%3electionary%3c/b%3e&amp;b=0&amp;ni=88&amp;no=2&amp;ts=&amp;tab=organic&amp;sigr=119moa25s&amp;sigb=142gpd74h&amp;sigi=11qsk3gf5&amp;.crumb=0YrJLG61fVr" TargetMode="Externa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hyperlink" Target="http://images.search.yahoo.com/images/view;_ylt=A0PDoS9bcfZPpWIAGnOJzbkF;_ylu=X3oDMTBlMTQ4cGxyBHNlYwNzcgRzbGsDaW1n?back=http://images.search.yahoo.com/search/images?p=curch+ambo+microphone&amp;n=30&amp;ei=utf-8&amp;y=Search&amp;fr=yfp-t-701-s&amp;tab=organic&amp;ri=30&amp;w=500&amp;h=828&amp;imgurl=4.bp.blogspot.com/-wFIaCiMJxrk/Ta8CfPf2KOI/AAAAAAAAAsI/8Tf_gNi2kjA/s1600/churchpulpitsamplivoxwirelessmicrophonesoundsystemS3020-MH-front2.jpg&amp;rurl=http://blog.ampli.com/2011/04/church-pulpits-amplivox-lecterns-and.html&amp;size=183.5+KB&amp;name=AmpliVox+Portable+Sound+Systems+Blog:+Church+Pulpits:+The+Amplivox+...&amp;p=curch+ambo+microphone&amp;oid=5b0fac8763650f024b1e9874e66ada59&amp;fr2=&amp;fr=yfp-t-701-s&amp;rw=church+ambo+microphone&amp;tt=AmpliVox+Portable+Sound+Systems+Blog:+Church+Pulpits:+The+Amplivox+...&amp;b=0&amp;ni=30&amp;no=30&amp;ts=&amp;tab=organic&amp;sigr=1279h9f8p&amp;sigb=13sh0nnf1&amp;sigi=14e4puglr&amp;.crumb=0YrJLG61fVr" TargetMode="External"/><Relationship Id="rId5" Type="http://schemas.openxmlformats.org/officeDocument/2006/relationships/tags" Target="../tags/tag86.xml"/><Relationship Id="rId10" Type="http://schemas.openxmlformats.org/officeDocument/2006/relationships/image" Target="../media/image8.jpeg"/><Relationship Id="rId4" Type="http://schemas.openxmlformats.org/officeDocument/2006/relationships/tags" Target="../tags/tag85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2KJkPvsmItQNlUAFPyJzbkF;_ylu=X3oDMTBlMTQ4cGxyBHNlYwNzcgRzbGsDaW1n?back=http://images.search.yahoo.com/search/images?p=the+second+vatican+council&amp;n=30&amp;ei=utf-8&amp;y=Search&amp;tab=organic&amp;ri=64&amp;w=300&amp;h=395&amp;imgurl=conciliaria.com/wp-content/uploads/2011/12/signing.jpg&amp;rurl=http://conciliaria.com/2011/12/john-xxiii-convokes-council/&amp;size=60.8+KB&amp;name=...+signs+Humanae+Salutis,+formally+convoking+%3cb%3ethe+Second+Vatican+Council%3c/b%3e&amp;p=the+second+vatican+council&amp;oid=f46732657be637a8ef9605d4d6a66594&amp;fr2=&amp;fr=&amp;tt=...+signs+Humanae+Salutis,+formally+convoking+%3cb%3ethe+Second+Vatican+Council%3c/b%3e&amp;b=61&amp;ni=64&amp;no=64&amp;ts=&amp;tab=organic&amp;sigr=11r543o6k&amp;sigb=13i7gj83t&amp;sigi=11mbad4us&amp;.crumb=0YrJLG61fVr" TargetMode="External"/><Relationship Id="rId3" Type="http://schemas.openxmlformats.org/officeDocument/2006/relationships/tags" Target="../tags/tag93.xml"/><Relationship Id="rId7" Type="http://schemas.openxmlformats.org/officeDocument/2006/relationships/image" Target="../media/image10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hyperlink" Target="http://images.search.yahoo.com/images/view;_ylt=A2KJkPvdmItQcywAeVeJzbkF;_ylu=X3oDMTBlMTQ4cGxyBHNlYwNzcgRzbGsDaW1n?back=http://images.search.yahoo.com/search/images?p=TheSecond+Vatican+Council&amp;n=30&amp;ei=utf-8&amp;y=Search&amp;tab=organic&amp;ri=1&amp;w=1299&amp;h=706&amp;imgurl=4.bp.blogspot.com/-whX2GqA6Flc/TnAmfpg3vPI/AAAAAAAADCs/slxpIiFRayo/s1600/VaticanII.jpg&amp;rurl=http://catholicknight.blogspot.com/2011/09/is-vatican-ii-optional.html&amp;size=444.2+KB&amp;name=The+Second+%3cb%3eVatican+Council%3c/b%3e&amp;p=TheSecond+Vatican+Council&amp;oid=9623bf7549fca1c8eedf5d16e63d5c7c&amp;fr2=&amp;fr=&amp;rw=the+second+vatican+council&amp;tt=The+Second+%3cb%3eVatican+Council%3c/b%3e&amp;b=0&amp;ni=96&amp;no=1&amp;ts=&amp;tab=organic&amp;sigr=126dtsn4i&amp;sigb=13gu00urq&amp;sigi=12m3gci7o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0PDoKtpevZPWAEAH_.JzbkF;_ylu=X3oDMTBlMTQ4cGxyBHNlYwNzcgRzbGsDaW1n?back=http://images.search.yahoo.com/search/images?p=catholic+lectionary&amp;sado=1&amp;n=30&amp;ei=utf-8&amp;fr=yfp-t-701&amp;fr2=sg-gac&amp;tab=organic&amp;ri=16&amp;w=330&amp;h=226&amp;imgurl=catholic-resources.org/Images/Lectionary/lectionary4mass.gif&amp;rurl=http://catholic-resources.org/Lectionary/Bibliography.htm&amp;size=30+KB&amp;name=Editions+of+the+Lectionary+for+Mass+(Roman+Catholic):+Second+Typical+...&amp;p=catholic+lectionary&amp;oid=2cc568a5b26df6f0f2b97121f9bc3f9a&amp;fr2=sg-gac&amp;fr=yfp-t-701&amp;tt=Editions+of+the+Lectionary+for+Mass+(Roman+Catholic):+Second+Typical+...&amp;b=0&amp;ni=42&amp;no=16&amp;ts=&amp;tab=organic&amp;sigr=11ptr3i54&amp;sigb=141ue2ru0&amp;sigi=11sg3074d&amp;.crumb=0YrJLG61fVr" TargetMode="External"/><Relationship Id="rId3" Type="http://schemas.openxmlformats.org/officeDocument/2006/relationships/tags" Target="../tags/tag97.xml"/><Relationship Id="rId7" Type="http://schemas.openxmlformats.org/officeDocument/2006/relationships/image" Target="../media/image12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5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Parte III del </a:t>
            </a:r>
            <a:r>
              <a:rPr lang="en-US" sz="4000" dirty="0" err="1" smtClean="0"/>
              <a:t>Entrenamiento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Introducción del Leccionario.</a:t>
            </a:r>
          </a:p>
          <a:p>
            <a:pPr>
              <a:defRPr/>
            </a:pPr>
            <a:r>
              <a:rPr lang="es-MX" dirty="0" smtClean="0"/>
              <a:t>Retroalimentación (o crítica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 constructiva) y Apoyo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como una herramienta de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crecimiento y aprendizaje.</a:t>
            </a:r>
          </a:p>
          <a:p>
            <a:pPr>
              <a:defRPr/>
            </a:pPr>
            <a:r>
              <a:rPr lang="es-MX" dirty="0" smtClean="0"/>
              <a:t>Práctica de las Lecturas y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 preguntas sugeridas.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076" name="yui_3_5_1_7_1351302136466_3728" descr="http://www.catholicsupply.com/books/_borders/leclitpres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200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ui_3_3_0_15_1351322178766502" descr="http://ts2.mm.bing.net/th?id=I.4671383291036297&amp;pid=15.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23622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yui_3_3_0_15_13513223240061001" descr="http://ts3.mm.bing.net/th?id=I.4658043116060946&amp;pid=15.1">
            <a:hlinkClick r:id="rId10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18780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Crítica Constructiva de Apoyo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Retroalimentaci</a:t>
            </a:r>
            <a:r>
              <a:rPr lang="es-MX" dirty="0" smtClean="0"/>
              <a:t>ó</a:t>
            </a:r>
            <a:r>
              <a:rPr lang="en-US" dirty="0" smtClean="0"/>
              <a:t>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Apoyo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2292" name="yui_3_3_0_15_1351322178766502" descr="http://ts2.mm.bing.net/th?id=I.4671383291036297&amp;pid=15.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3115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yui_3_3_0_15_1351328004555504" descr="http://ts1.mm.bing.net/th?id=I.4653430328919920&amp;pid=15.1">
            <a:hlinkClick r:id="rId9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yui_3_5_1_7_1351328104834_435" descr="http://www.featurepics.com/FI/Thumb300/20101126/Customer-Service-Rating-1717704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32776"/>
          <a:stretch>
            <a:fillRect/>
          </a:stretch>
        </p:blipFill>
        <p:spPr bwMode="auto">
          <a:xfrm>
            <a:off x="5562600" y="4191000"/>
            <a:ext cx="2813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152400"/>
            <a:ext cx="8305800" cy="715963"/>
          </a:xfrm>
        </p:spPr>
        <p:txBody>
          <a:bodyPr/>
          <a:lstStyle/>
          <a:p>
            <a:pPr>
              <a:defRPr/>
            </a:pPr>
            <a:r>
              <a:rPr lang="es-MX" sz="3800" dirty="0" smtClean="0"/>
              <a:t>Sugerencias para Críticas Constructivas </a:t>
            </a:r>
            <a:endParaRPr lang="es-MX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838200"/>
            <a:ext cx="8458200" cy="5715000"/>
          </a:xfrm>
        </p:spPr>
        <p:txBody>
          <a:bodyPr/>
          <a:lstStyle/>
          <a:p>
            <a:pPr>
              <a:defRPr/>
            </a:pPr>
            <a:r>
              <a:rPr lang="es-MX" sz="2600" dirty="0" smtClean="0"/>
              <a:t>No preguntes y luego discutas o no aceptas las sugerencias.</a:t>
            </a:r>
          </a:p>
          <a:p>
            <a:pPr>
              <a:defRPr/>
            </a:pPr>
            <a:r>
              <a:rPr lang="es-MX" sz="2600" dirty="0" smtClean="0"/>
              <a:t>Di “gracias” y trabaja en modificar para crecer.</a:t>
            </a:r>
          </a:p>
          <a:p>
            <a:pPr>
              <a:defRPr/>
            </a:pPr>
            <a:r>
              <a:rPr lang="es-MX" sz="2600" dirty="0" smtClean="0"/>
              <a:t>Participa en técnicas de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2600" dirty="0" smtClean="0"/>
              <a:t>    crítica grupales como lo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2600" dirty="0" smtClean="0"/>
              <a:t>    hemos hecho en este grupo.</a:t>
            </a:r>
          </a:p>
          <a:p>
            <a:pPr>
              <a:defRPr/>
            </a:pPr>
            <a:r>
              <a:rPr lang="es-MX" sz="2600" dirty="0" smtClean="0"/>
              <a:t>Sin críticas de otros, es  difícil que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2600" dirty="0" smtClean="0"/>
              <a:t>    notemos que tan bien la Palabra de Dios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2600" dirty="0" smtClean="0"/>
              <a:t>   es recibida por la asamblea.</a:t>
            </a:r>
          </a:p>
          <a:p>
            <a:pPr>
              <a:defRPr/>
            </a:pPr>
            <a:r>
              <a:rPr lang="es-MX" sz="2600" dirty="0" smtClean="0"/>
              <a:t>Hay que distinguir  la diferencia entre efectividad de la proclamaci</a:t>
            </a:r>
            <a:r>
              <a:rPr lang="es-MX" sz="2800" dirty="0" smtClean="0"/>
              <a:t>ó</a:t>
            </a:r>
            <a:r>
              <a:rPr lang="es-MX" sz="2600" dirty="0" smtClean="0"/>
              <a:t>n y nuestro gusto personal</a:t>
            </a:r>
            <a:r>
              <a:rPr lang="es-MX" sz="3000" dirty="0" smtClean="0"/>
              <a:t>. </a:t>
            </a:r>
            <a:r>
              <a:rPr lang="es-MX" sz="1800" dirty="0" smtClean="0"/>
              <a:t>(Wallace, 2004, p.67; </a:t>
            </a:r>
            <a:r>
              <a:rPr lang="es-MX" sz="1800" dirty="0" err="1" smtClean="0"/>
              <a:t>Meagher</a:t>
            </a:r>
            <a:r>
              <a:rPr lang="es-MX" sz="1800" dirty="0" smtClean="0"/>
              <a:t> &amp; Turner, 2007, p. 53-54)</a:t>
            </a:r>
            <a:endParaRPr lang="es-MX" sz="1800" dirty="0"/>
          </a:p>
        </p:txBody>
      </p:sp>
      <p:pic>
        <p:nvPicPr>
          <p:cNvPr id="4" name="ihover-img" descr="http://ts3.mm.bing.net/th?id=I.4823545371428850&amp;pid=15.1">
            <a:hlinkClick r:id="rId7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452688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yui_3_3_0_15_13513287946171014" descr="http://ts1.mm.bing.net/th?id=I.4895434564895560&amp;pid=15.1">
            <a:hlinkClick r:id="rId9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1539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Sugeridas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>
              <a:defRPr/>
            </a:pPr>
            <a:r>
              <a:rPr lang="es-MX" sz="3000" dirty="0" smtClean="0"/>
              <a:t>El volumen en la voz del lector fue adecuado ?</a:t>
            </a:r>
          </a:p>
          <a:p>
            <a:pPr>
              <a:defRPr/>
            </a:pPr>
            <a:r>
              <a:rPr lang="es-MX" sz="3000" dirty="0" smtClean="0"/>
              <a:t>El fraseo de la Lectura hizo sentido?</a:t>
            </a:r>
          </a:p>
          <a:p>
            <a:pPr>
              <a:defRPr/>
            </a:pPr>
            <a:r>
              <a:rPr lang="es-MX" sz="3000" dirty="0" smtClean="0"/>
              <a:t>Las palabras fueron pronunciadas correctamente?</a:t>
            </a:r>
          </a:p>
          <a:p>
            <a:pPr>
              <a:defRPr/>
            </a:pPr>
            <a:r>
              <a:rPr lang="es-MX" sz="3000" dirty="0" smtClean="0"/>
              <a:t>La velocidad al leer permiti</a:t>
            </a:r>
            <a:r>
              <a:rPr lang="es-MX" sz="2800" dirty="0" smtClean="0"/>
              <a:t>ó escuchar y seguir la lectura</a:t>
            </a:r>
            <a:r>
              <a:rPr lang="es-MX" sz="3000" dirty="0" smtClean="0"/>
              <a:t>? </a:t>
            </a:r>
          </a:p>
          <a:p>
            <a:pPr>
              <a:defRPr/>
            </a:pPr>
            <a:r>
              <a:rPr lang="es-MX" sz="3000" dirty="0" smtClean="0"/>
              <a:t>La comunicaci</a:t>
            </a:r>
            <a:r>
              <a:rPr lang="es-MX" sz="2800" dirty="0" smtClean="0"/>
              <a:t>ó</a:t>
            </a:r>
            <a:r>
              <a:rPr lang="es-MX" sz="3000" dirty="0" smtClean="0"/>
              <a:t>n no-verbal fue de ayuda o distrajo? (vestuario, postura, movimiento)</a:t>
            </a:r>
          </a:p>
          <a:p>
            <a:pPr>
              <a:defRPr/>
            </a:pPr>
            <a:r>
              <a:rPr lang="es-MX" sz="3000" dirty="0" smtClean="0"/>
              <a:t>El lector us</a:t>
            </a:r>
            <a:r>
              <a:rPr lang="es-MX" sz="2800" dirty="0" smtClean="0"/>
              <a:t>ó </a:t>
            </a:r>
            <a:r>
              <a:rPr lang="es-MX" sz="3000" dirty="0" smtClean="0"/>
              <a:t> contacto visual?</a:t>
            </a:r>
          </a:p>
          <a:p>
            <a:pPr>
              <a:defRPr/>
            </a:pPr>
            <a:r>
              <a:rPr lang="es-MX" sz="3000" dirty="0" smtClean="0"/>
              <a:t>La cualidad de la voz estuvo de acuerdo a la intenci</a:t>
            </a:r>
            <a:r>
              <a:rPr lang="es-MX" sz="2800" dirty="0" smtClean="0"/>
              <a:t>ón de la Lectura?</a:t>
            </a:r>
            <a:r>
              <a:rPr lang="es-MX" sz="3000" dirty="0" smtClean="0"/>
              <a:t> </a:t>
            </a:r>
            <a:r>
              <a:rPr lang="es-MX" dirty="0" smtClean="0"/>
              <a:t> </a:t>
            </a:r>
            <a:r>
              <a:rPr lang="es-MX" sz="2000" dirty="0" smtClean="0"/>
              <a:t>(</a:t>
            </a:r>
            <a:r>
              <a:rPr lang="es-MX" sz="2000" dirty="0" err="1" smtClean="0"/>
              <a:t>Meagher</a:t>
            </a:r>
            <a:r>
              <a:rPr lang="es-MX" sz="2000" dirty="0" smtClean="0"/>
              <a:t> &amp; Turner, 2007, p. 53-54)</a:t>
            </a:r>
            <a:endParaRPr lang="es-MX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y latest pictures, May 2011 008.JPG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7" cstate="print">
            <a:lum bright="10000"/>
          </a:blip>
          <a:srcRect l="6250" t="16590"/>
          <a:stretch>
            <a:fillRect/>
          </a:stretch>
        </p:blipFill>
        <p:spPr>
          <a:xfrm>
            <a:off x="685800" y="533400"/>
            <a:ext cx="7543800" cy="5033857"/>
          </a:xfrm>
          <a:prstGeom prst="roundRect">
            <a:avLst>
              <a:gd name="adj" fmla="val 8996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8200" y="4191000"/>
            <a:ext cx="7848600" cy="2438400"/>
          </a:xfrm>
        </p:spPr>
        <p:txBody>
          <a:bodyPr/>
          <a:lstStyle/>
          <a:p>
            <a:pPr>
              <a:defRPr/>
            </a:pPr>
            <a:r>
              <a:rPr lang="en-US" sz="7200" dirty="0" smtClean="0"/>
              <a:t>         </a:t>
            </a:r>
            <a:r>
              <a:rPr lang="en-US" sz="6500" dirty="0" smtClean="0"/>
              <a:t>Gracias, y </a:t>
            </a:r>
          </a:p>
          <a:p>
            <a:pPr>
              <a:defRPr/>
            </a:pPr>
            <a:r>
              <a:rPr lang="en-US" sz="6500" dirty="0" err="1" smtClean="0"/>
              <a:t>Que</a:t>
            </a:r>
            <a:r>
              <a:rPr lang="en-US" sz="6500" dirty="0" smtClean="0"/>
              <a:t> Dios </a:t>
            </a:r>
            <a:r>
              <a:rPr lang="en-US" sz="6500" dirty="0" err="1" smtClean="0"/>
              <a:t>nos</a:t>
            </a:r>
            <a:r>
              <a:rPr lang="en-US" sz="6500" dirty="0" smtClean="0"/>
              <a:t> </a:t>
            </a:r>
            <a:r>
              <a:rPr lang="en-US" sz="6500" dirty="0" err="1" smtClean="0"/>
              <a:t>bendiga</a:t>
            </a:r>
            <a:r>
              <a:rPr lang="en-US" sz="6500" dirty="0" smtClean="0"/>
              <a:t>!</a:t>
            </a:r>
            <a:endParaRPr lang="en-US" sz="6500" dirty="0"/>
          </a:p>
        </p:txBody>
      </p:sp>
      <p:pic>
        <p:nvPicPr>
          <p:cNvPr id="15364" name="ihover-img" descr="http://ts1.mm.bing.net/images/thumbnail.aspx?q=4828299760436056&amp;id=4a7579341238acfae29c2f14cddd25cd">
            <a:hlinkClick r:id="rId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667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ui_3_3_0_15_1341540601065579" descr="http://ts2.mm.bing.net/images/thumbnail.aspx?q=4622613802385817&amp;id=fad6e65bed5cac503d02f4534cd48833">
            <a:hlinkClick r:id="rId10"/>
          </p:cNvPr>
          <p:cNvPicPr/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971800"/>
            <a:ext cx="1828800" cy="262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Introducci</a:t>
            </a:r>
            <a:r>
              <a:rPr lang="es-MX" dirty="0" smtClean="0"/>
              <a:t>ó</a:t>
            </a:r>
            <a:r>
              <a:rPr lang="en-US" dirty="0" smtClean="0"/>
              <a:t>n del </a:t>
            </a:r>
            <a:r>
              <a:rPr lang="en-US" dirty="0" err="1" smtClean="0"/>
              <a:t>Leccionario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Proclamador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instrumento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“</a:t>
            </a:r>
            <a:r>
              <a:rPr lang="en-US" dirty="0" err="1" smtClean="0"/>
              <a:t>hace</a:t>
            </a:r>
            <a:r>
              <a:rPr lang="en-US" dirty="0" smtClean="0"/>
              <a:t>”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mensaje</a:t>
            </a:r>
            <a:r>
              <a:rPr lang="en-US" dirty="0" smtClean="0"/>
              <a:t> LLEGUE.</a:t>
            </a:r>
          </a:p>
          <a:p>
            <a:pPr>
              <a:defRPr/>
            </a:pPr>
            <a:r>
              <a:rPr lang="en-US" dirty="0" err="1" smtClean="0"/>
              <a:t>Proclamar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pro = en </a:t>
            </a:r>
            <a:r>
              <a:rPr lang="en-US" dirty="0" err="1" smtClean="0"/>
              <a:t>frente</a:t>
            </a:r>
            <a:r>
              <a:rPr lang="en-US" dirty="0" smtClean="0"/>
              <a:t> de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claim = </a:t>
            </a:r>
            <a:r>
              <a:rPr lang="en-US" dirty="0" err="1" smtClean="0"/>
              <a:t>declarar</a:t>
            </a:r>
            <a:r>
              <a:rPr lang="en-US" dirty="0" smtClean="0"/>
              <a:t> en </a:t>
            </a:r>
            <a:r>
              <a:rPr lang="en-US" dirty="0" err="1" smtClean="0"/>
              <a:t>fe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s-MX" dirty="0" smtClean="0"/>
              <a:t>El Lector en la Iglesia…PROCLAMA!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 </a:t>
            </a:r>
            <a:endParaRPr lang="es-MX" dirty="0"/>
          </a:p>
        </p:txBody>
      </p:sp>
      <p:pic>
        <p:nvPicPr>
          <p:cNvPr id="4" name="ihover-img" descr="http://ts4.mm.bing.net/th?id=I.4778121826862063&amp;pid=15.1">
            <a:hlinkClick r:id="rId6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7_1351302136466_1117" descr="http://i.i.com.com/cnwk.1d/i/tim/2012/09/06/fmimg2877005441736661565.jpg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 b="11311"/>
          <a:stretch>
            <a:fillRect/>
          </a:stretch>
        </p:blipFill>
        <p:spPr>
          <a:xfrm>
            <a:off x="990600" y="685800"/>
            <a:ext cx="7391400" cy="5791200"/>
          </a:xfrm>
        </p:spPr>
      </p:pic>
      <p:sp>
        <p:nvSpPr>
          <p:cNvPr id="5123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1600200"/>
            <a:ext cx="5943600" cy="2062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MX" sz="3200">
                <a:solidFill>
                  <a:schemeClr val="bg2"/>
                </a:solidFill>
              </a:rPr>
              <a:t>Es más fácil que el cielo y la tierra se acaben, a que la  más pequeña parte de una letra de la Ley deje de cumplirse.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El Segundo Concilio Vaticano asignó tres diferentes ciclos litúrgicos: A, B, and C.</a:t>
            </a:r>
          </a:p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 smtClean="0"/>
          </a:p>
          <a:p>
            <a:pPr>
              <a:buFont typeface="Wingdings" pitchFamily="2" charset="2"/>
              <a:buNone/>
              <a:defRPr/>
            </a:pPr>
            <a:endParaRPr lang="es-MX" dirty="0" smtClean="0"/>
          </a:p>
          <a:p>
            <a:pPr>
              <a:defRPr/>
            </a:pPr>
            <a:r>
              <a:rPr lang="es-MX" dirty="0" smtClean="0"/>
              <a:t>Mateo para el ciclo A</a:t>
            </a:r>
          </a:p>
          <a:p>
            <a:pPr>
              <a:defRPr/>
            </a:pPr>
            <a:r>
              <a:rPr lang="es-MX" dirty="0" smtClean="0"/>
              <a:t>Marcos para el ciclo B </a:t>
            </a:r>
          </a:p>
          <a:p>
            <a:pPr>
              <a:defRPr/>
            </a:pPr>
            <a:r>
              <a:rPr lang="es-MX" dirty="0" smtClean="0"/>
              <a:t>Y Lucas para el ciclo C.</a:t>
            </a:r>
          </a:p>
          <a:p>
            <a:pPr>
              <a:defRPr/>
            </a:pPr>
            <a:r>
              <a:rPr lang="es-MX" dirty="0" smtClean="0"/>
              <a:t>El Evangelio según San Juan es para la Pascua para los tres ciclos.</a:t>
            </a:r>
            <a:endParaRPr lang="es-MX" dirty="0"/>
          </a:p>
        </p:txBody>
      </p:sp>
      <p:pic>
        <p:nvPicPr>
          <p:cNvPr id="4" name="yui_3_5_1_7_1351302136466_2417" descr="http://churchmousec.files.wordpress.com/2011/08/lectionary-pda-elcaorg.jpg?w=103&amp;amp;h=1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Familiarízate  con el Leccionario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 El libro que va en Procesión 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  a la entrada de la Misa es el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  EVANGELIARIO, no el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  Leccionario.</a:t>
            </a:r>
          </a:p>
          <a:p>
            <a:pPr>
              <a:defRPr/>
            </a:pPr>
            <a:r>
              <a:rPr lang="es-MX" dirty="0" smtClean="0"/>
              <a:t>El Leccionario debe estar ya listo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en el ambón, antes llamado púlpito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 (</a:t>
            </a:r>
            <a:r>
              <a:rPr lang="es-MX" dirty="0" err="1" smtClean="0"/>
              <a:t>podium</a:t>
            </a:r>
            <a:r>
              <a:rPr lang="es-MX" dirty="0" smtClean="0"/>
              <a:t>).</a:t>
            </a:r>
          </a:p>
          <a:p>
            <a:pPr>
              <a:defRPr/>
            </a:pPr>
            <a:r>
              <a:rPr lang="es-MX" dirty="0" smtClean="0"/>
              <a:t>Tampoco debe ser llevado en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 procesión al final de la Misa.</a:t>
            </a:r>
            <a:endParaRPr lang="es-MX" dirty="0"/>
          </a:p>
        </p:txBody>
      </p:sp>
      <p:pic>
        <p:nvPicPr>
          <p:cNvPr id="4" name="ihover-img" descr="http://ts3.mm.bing.net/th?id=I.4510429390111102&amp;pid=15.1">
            <a:hlinkClick r:id="rId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1399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ui_3_5_1_7_1351300778600_935" descr="http://3.bp.blogspot.com/-BqpcD8D2nss/TpmUgIExYYI/AAAAAAAAAlM/xd5E3HoS4Qc/s1600/ambon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r="19667"/>
          <a:stretch>
            <a:fillRect/>
          </a:stretch>
        </p:blipFill>
        <p:spPr bwMode="auto">
          <a:xfrm>
            <a:off x="6019800" y="46482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yui_3_3_0_15_1341550936045484" descr="http://ts1.mm.bing.net/images/thumbnail.aspx?q=5061194377463060&amp;id=30cef1858d69ef3422b5e5aa0a403cce">
            <a:hlinkClick r:id="rId11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0"/>
            <a:ext cx="8382000" cy="6400800"/>
          </a:xfrm>
        </p:spPr>
        <p:txBody>
          <a:bodyPr/>
          <a:lstStyle/>
          <a:p>
            <a:pPr>
              <a:defRPr/>
            </a:pPr>
            <a:r>
              <a:rPr lang="es-MX" sz="3000" dirty="0" smtClean="0"/>
              <a:t>Al principio tiene varias tablas.</a:t>
            </a:r>
          </a:p>
          <a:p>
            <a:pPr>
              <a:defRPr/>
            </a:pPr>
            <a:r>
              <a:rPr lang="es-MX" sz="3000" dirty="0" smtClean="0"/>
              <a:t>También contiene el Índice.</a:t>
            </a:r>
          </a:p>
          <a:p>
            <a:pPr>
              <a:defRPr/>
            </a:pPr>
            <a:r>
              <a:rPr lang="es-MX" sz="3000" dirty="0" smtClean="0"/>
              <a:t>El índice también tiene una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3000" dirty="0" smtClean="0"/>
              <a:t>  introducci</a:t>
            </a:r>
            <a:r>
              <a:rPr lang="es-MX" sz="2800" dirty="0" smtClean="0"/>
              <a:t>ó</a:t>
            </a:r>
            <a:r>
              <a:rPr lang="es-MX" sz="3000" dirty="0" smtClean="0"/>
              <a:t>n llamada: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3000" dirty="0" smtClean="0"/>
              <a:t>   “INTRODUCCION GENERAL AL  LECCIONARIO ” que fue publicada en 1981.</a:t>
            </a:r>
          </a:p>
          <a:p>
            <a:pPr>
              <a:defRPr/>
            </a:pPr>
            <a:r>
              <a:rPr lang="es-MX" sz="3000" dirty="0" smtClean="0"/>
              <a:t>La Introducci</a:t>
            </a:r>
            <a:r>
              <a:rPr lang="es-MX" sz="2800" dirty="0" smtClean="0"/>
              <a:t>ó</a:t>
            </a:r>
            <a:r>
              <a:rPr lang="es-MX" sz="3000" dirty="0" smtClean="0"/>
              <a:t>n consiste en tres partes: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3000" dirty="0" smtClean="0"/>
              <a:t>	* El Preámbulo (Capítulo I)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3000" dirty="0" smtClean="0"/>
              <a:t>	* La Primera Parte (Capítulos II y III), y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3000" dirty="0" smtClean="0"/>
              <a:t>	* La Segunda Parte ( Capítulos IV, V, y VI)</a:t>
            </a:r>
          </a:p>
          <a:p>
            <a:pPr>
              <a:defRPr/>
            </a:pPr>
            <a:r>
              <a:rPr lang="es-MX" sz="2800" dirty="0" smtClean="0"/>
              <a:t>Les recomendamos que se familiaricen con el Capítulo IV : “Arreglos Generales  de las Lecturas de la Misa”.</a:t>
            </a:r>
          </a:p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/>
          </a:p>
        </p:txBody>
      </p:sp>
      <p:pic>
        <p:nvPicPr>
          <p:cNvPr id="4" name="yui_3_5_1_7_1351302136466_3728" descr="http://www.catholicsupply.com/books/_borders/leclitpres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971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hover-img" descr="http://ts3.mm.bing.net/th?id=I.4673539369535602&amp;pid=15.1">
            <a:hlinkClick r:id="rId6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002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52400"/>
            <a:ext cx="8229600" cy="670560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Antes, sólo teníamos dos lecturas. El Concilio Vaticano II incluyó una lectura más.</a:t>
            </a:r>
          </a:p>
          <a:p>
            <a:pPr>
              <a:buFont typeface="Wingdings" pitchFamily="2" charset="2"/>
              <a:buNone/>
              <a:defRPr/>
            </a:pPr>
            <a:endParaRPr lang="es-MX" dirty="0" smtClean="0"/>
          </a:p>
          <a:p>
            <a:pPr>
              <a:buFont typeface="Wingdings" pitchFamily="2" charset="2"/>
              <a:buNone/>
              <a:defRPr/>
            </a:pPr>
            <a:endParaRPr lang="es-MX" dirty="0" smtClean="0"/>
          </a:p>
          <a:p>
            <a:pPr>
              <a:buFont typeface="Wingdings" pitchFamily="2" charset="2"/>
              <a:buNone/>
              <a:defRPr/>
            </a:pPr>
            <a:r>
              <a:rPr lang="es-MX" dirty="0" smtClean="0"/>
              <a:t>   </a:t>
            </a:r>
          </a:p>
          <a:p>
            <a:pPr>
              <a:buFont typeface="Wingdings" pitchFamily="2" charset="2"/>
              <a:buNone/>
              <a:defRPr/>
            </a:pPr>
            <a:endParaRPr lang="es-MX" dirty="0" smtClean="0"/>
          </a:p>
          <a:p>
            <a:pPr>
              <a:buFont typeface="Wingdings" pitchFamily="2" charset="2"/>
              <a:buNone/>
              <a:defRPr/>
            </a:pPr>
            <a:endParaRPr lang="es-MX" dirty="0" smtClean="0"/>
          </a:p>
          <a:p>
            <a:pPr>
              <a:buFont typeface="Wingdings" pitchFamily="2" charset="2"/>
              <a:buNone/>
              <a:defRPr/>
            </a:pPr>
            <a:endParaRPr lang="es-MX" dirty="0" smtClean="0"/>
          </a:p>
          <a:p>
            <a:pPr>
              <a:buFont typeface="Wingdings" pitchFamily="2" charset="2"/>
              <a:buNone/>
              <a:defRPr/>
            </a:pPr>
            <a:r>
              <a:rPr lang="es-MX" sz="2500" dirty="0" smtClean="0"/>
              <a:t>Veamos la conexión entre las tres Lecturas:</a:t>
            </a:r>
          </a:p>
          <a:p>
            <a:pPr>
              <a:defRPr/>
            </a:pPr>
            <a:r>
              <a:rPr lang="es-MX" sz="2500" dirty="0" smtClean="0"/>
              <a:t>La Primera Lectura: Lleva el Tema de la Estación Litúrgica.</a:t>
            </a:r>
          </a:p>
          <a:p>
            <a:pPr>
              <a:defRPr/>
            </a:pPr>
            <a:r>
              <a:rPr lang="es-MX" sz="2500" dirty="0" smtClean="0"/>
              <a:t>El Salmo Responsorial: Va conectado a la Primera Lectura</a:t>
            </a:r>
          </a:p>
          <a:p>
            <a:pPr>
              <a:defRPr/>
            </a:pPr>
            <a:r>
              <a:rPr lang="es-MX" sz="2500" dirty="0" smtClean="0"/>
              <a:t>La Segunda Lectura: Tiene el tema de la Fiesta a celebrar.</a:t>
            </a:r>
            <a:endParaRPr lang="es-MX" sz="2500" dirty="0"/>
          </a:p>
        </p:txBody>
      </p:sp>
      <p:pic>
        <p:nvPicPr>
          <p:cNvPr id="5" name="ihover-img" descr="http://ts3.mm.bing.net/th?id=I.4639162454770958&amp;pid=15.1">
            <a:hlinkClick r:id="rId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28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304800"/>
            <a:ext cx="5334000" cy="1066800"/>
          </a:xfrm>
        </p:spPr>
        <p:txBody>
          <a:bodyPr/>
          <a:lstStyle/>
          <a:p>
            <a:pPr>
              <a:defRPr/>
            </a:pPr>
            <a:r>
              <a:rPr lang="es-MX" sz="4000" dirty="0" smtClean="0"/>
              <a:t>Volúmenes del Leccionario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8600" y="1447800"/>
            <a:ext cx="8382000" cy="5562600"/>
          </a:xfrm>
        </p:spPr>
        <p:txBody>
          <a:bodyPr/>
          <a:lstStyle/>
          <a:p>
            <a:pPr>
              <a:defRPr/>
            </a:pPr>
            <a:r>
              <a:rPr lang="es-MX" sz="3000" dirty="0" smtClean="0"/>
              <a:t>En inglés se usan cuatro volúmenes.</a:t>
            </a:r>
          </a:p>
          <a:p>
            <a:pPr>
              <a:defRPr/>
            </a:pPr>
            <a:endParaRPr lang="es-MX" sz="3000" dirty="0" smtClean="0"/>
          </a:p>
          <a:p>
            <a:pPr>
              <a:defRPr/>
            </a:pPr>
            <a:r>
              <a:rPr lang="es-MX" sz="2500" dirty="0" smtClean="0"/>
              <a:t>En español hay tres.</a:t>
            </a:r>
          </a:p>
          <a:p>
            <a:pPr>
              <a:defRPr/>
            </a:pPr>
            <a:r>
              <a:rPr lang="es-MX" sz="2500" dirty="0" smtClean="0"/>
              <a:t>Volumen I: Contiene las Lecturas del domingo, de Pentecostés.</a:t>
            </a:r>
          </a:p>
          <a:p>
            <a:pPr>
              <a:defRPr/>
            </a:pPr>
            <a:r>
              <a:rPr lang="es-MX" sz="2500" dirty="0" smtClean="0"/>
              <a:t>Volumen II: Contiene las Lecturas del domingo, después de Pentecostés. </a:t>
            </a:r>
          </a:p>
          <a:p>
            <a:pPr>
              <a:defRPr/>
            </a:pPr>
            <a:r>
              <a:rPr lang="es-MX" sz="2500" dirty="0" smtClean="0"/>
              <a:t>Volumen III: Contiene las Lecturas para 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2500" dirty="0" smtClean="0"/>
              <a:t>    ocasiones  Especiales.</a:t>
            </a:r>
          </a:p>
          <a:p>
            <a:pPr>
              <a:defRPr/>
            </a:pPr>
            <a:r>
              <a:rPr lang="es-MX" sz="2500" dirty="0" smtClean="0"/>
              <a:t>Es bueno también aprender los colores de</a:t>
            </a:r>
          </a:p>
          <a:p>
            <a:pPr>
              <a:defRPr/>
            </a:pPr>
            <a:r>
              <a:rPr lang="es-MX" sz="2500" dirty="0" smtClean="0"/>
              <a:t> las Estaciones  del Ciclo Litúrgico.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/>
          </a:p>
        </p:txBody>
      </p:sp>
      <p:pic>
        <p:nvPicPr>
          <p:cNvPr id="6" name="yui_3_5_1_7_1341542816442_12127" descr="http://www.apologeticacatolica.org/Img/ropassacerdotales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343400"/>
            <a:ext cx="28368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hover-img" descr="http://ts1.mm.bing.net/images/thumbnail.aspx?q=4823257489083096&amp;id=496562f60f8dac13c936b40378af4977">
            <a:hlinkClick r:id="rId8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ui_3_5_1_7_1351302136466_4624" descr="http://cdn.aquinasandmore.com/images/items/pronunciation-guide-for-the-lectionary23437lg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2672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                                            En </a:t>
            </a:r>
            <a:r>
              <a:rPr lang="en-US" sz="2800" dirty="0" err="1" smtClean="0"/>
              <a:t>cierta</a:t>
            </a:r>
            <a:r>
              <a:rPr lang="en-US" sz="2800" dirty="0" smtClean="0"/>
              <a:t> forma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  	                                   </a:t>
            </a:r>
            <a:r>
              <a:rPr lang="en-US" sz="2800" dirty="0" err="1" smtClean="0"/>
              <a:t>Biblia</a:t>
            </a:r>
            <a:r>
              <a:rPr lang="en-US" sz="2800" dirty="0" smtClean="0"/>
              <a:t> </a:t>
            </a:r>
            <a:r>
              <a:rPr lang="en-US" sz="2800" dirty="0" err="1" smtClean="0"/>
              <a:t>abreviada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yui_3_5_1_7_1351302136466_1585" descr="http://www.oconnorscatholicsupply.com/images/image-14.cfm"/>
          <p:cNvPicPr>
            <a:picLocks noGrp="1"/>
          </p:cNvPicPr>
          <p:nvPr>
            <p:ph idx="1"/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743200"/>
            <a:ext cx="2936875" cy="36877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JfKonLYex17w9zzWGQ8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9UKvaWAQLT8aea5qlGn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4yOFeylui7gMaCxI5gJRU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JsfrjDNapVVbLFVNUTT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g5VIEMI88oyfaBD19k3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2SOYVfz0gP1Sc9vBY1rh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W7SrPPdrVHy6Du7R9PA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DwvjaTJzWVqR33UFQtz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dhptvyl2Y9CvehtB5Fh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sl5rGiaYHEoVidUGnadU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fyPCceoTQrP6P3o4R3SZ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6jZgGoh6tY9b6wC46VA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1bheHd8fUqq2Tq2cPQ1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JtGQnASWc0fwCGNNJwhQ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6bnRijja1XOhrwDWyZBK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WEXRsNXXpD99cNSP6YNi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nO56ranAc3ZgeJTqQvd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8hjP3ITCXFTKg9MmmMzO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d3Z2Bd7ThxikooKYrCyYv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aWy8WF8h4SEcFNMB6EHz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nusKEu9quJK37mhUMdu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R6Sq3m646npagCQlZFPi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54tYzKGU6RYQz3Gb1D7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hQ4NZPxkKmlySyeWemI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rBGqkbSu5qJmpngFVpJz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4gMdeAbRxWCaDSi9qv2B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7dDiUlIIUNhyxpD6Whi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JchFn9RwLmUGUqaUei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GkxtYTCEaamz6Rvkros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DcENLk8pOo1FvX8TbXU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jljioTQj7ssHGkPa7hv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xrmycycvjvMTTjttWfy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dOgN40PCArolNSWQGi6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UMqwGElgbRGYdxhotc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T4lTvkzKjxFktoxvXWK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vxvBw6ygnEpgTtnykbhj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EPFoyiPUXs2zhS057fI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2yXDN1VRtpA5ZTGV8xfr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dkcuxe41Bj1CgIKKhU3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thZj9ZHsu1kBJjBwnCp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XgqdnNYwpdULQUve54k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iEYr9Kxq4FtHkJTVCUt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HYtG19xk3QXXYMfVDeZ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h8ALk9spFRnbWZYsIoSJ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KmK7GGgfYDWtHk5fOnS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r0f3wZBr53KUlG3ufEF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AMPgXbwB6qCEoe0dtM8p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etiEnszuRYrELYhpI5J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Q2VReBU5uLdQxmYjO31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dKs2W433GwdICgIvdY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rVqUrphFkVWcObocEQ2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DPKIBiP31OawixC2CDM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Mprw71jKI2BJiB9IOZQ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2hSRzCdoF3vk3lg4aOJ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8Vyf1SUPMaToDm9DgrHwj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XxNrJO1xD2UmjByKjz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RO6boaSb4myDCkDsNz9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WpZ7qTm2KLLmkht4s6Y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BsMjETXdKvFC08OkiUFv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9ZZk4FQtTJfbNwk7fs5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HIhkg8N3tQRkiMkkPhm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mOkhZbFdpmfTig2KpIF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jtdyMUDN9JELlsZY8Bo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5pu4h4SEBKFXvR4rpKz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exUAKrz4s0XOoO3IDyVv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5oX7UHcDGPiyaX9Gkr5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0GtfnH71GHokrwDCxRS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Ay3RrtG50txR8rXlBqz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vPD6yWetpzBqngEEjuv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9QvC3HUdFtkRbECg9bN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I08nYSynjF0UFMBVSwz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86w5Z23lkRVjk7vuGJ1F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RgZPFdihD5VAUChYQu2Z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BkF5rcMxxBZrFO0cn81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pxBRoKaafaQMFEaAL5u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BsXsYE7TXeMmV7uzO1m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BS9m2NmV5cG5W8UVMw2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ZiI35bhtIaXMR4jCBkx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mH3JRNQ6EQ7gex8wJpvZ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AGPalFSfPkZCZTRDYHaE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8agQCaVIOaspCSSJwod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9SarYCCmnx69HZ5Of4U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xtfK6XDfoBGa0oFabi6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jsbTEI98XeMHkGcewEI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txYG85TCuIECaMzciV6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bRntyNh5ULHGUuUz01pf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hhp3K4Eid3FcS9a9LNc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e7776DT8cO9SB8Eim0r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BqYcPv4vxgjm3hWCX1p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46KbbusXIixCbclOIBTeU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30x1vsqcZPI7wH9UOn4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ye5mmJ2qF6eKmXENZB5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0tu9lJBve4eYwtt4FVxv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DVLes3c10byarjV95G9y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Lkcf0osBWB5B9B7hYd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3bbvlRQvobIj12ZTgOcD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QiePM1annVivQUZpsytox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zmIMxYpbkwwPz9GU8yW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Lz6Ce0a11xtzC9C5ixY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sVYr6VluHiBlDbUvXAl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KSdqc4Hao02hBixFio8V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udpKAT44CnRGA8FVKp0j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m0wwh2fodKvY4TdtphX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G1Cz5fsZ1G7cQjRlVe2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IVyuqnNzZ3ivRpe3B1P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bC3MIgZJmy4ghAYNCSA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Fz2NfmGV6HVCKVqEEwA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qA7D5NoXCwlJWuJU1D3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lEQ2nYd33uJW8rGCgSx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UuhNvWAS3GW8fWOwQ51H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h1ZVUKvXchh3fsM2qqJ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E2kMI0NCKrfp0iY4fT0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Z0miepmbTijVnO3r4ty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dqkADCF7ON4G78iiKwp8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F4cdPer6qvWr1YyCw5A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Kj4YYYlf0nywki50A7J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ZWN5SsXsvg5GkS8QgsK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fH3VxonWSxJZgRsUiYdV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SuEgwvvtiA6Wj8aT6Ti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rEXdRJRg1Hjq3iqCWrW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Aoy0GnmRRWHA3ZijDMC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CT4SstXRBQkX3zER3tTa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2058</TotalTime>
  <Words>583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Stream</vt:lpstr>
      <vt:lpstr>Parte III del Entrenamiento:</vt:lpstr>
      <vt:lpstr>Introducción del Leccionario</vt:lpstr>
      <vt:lpstr>PowerPoint Presentation</vt:lpstr>
      <vt:lpstr>PowerPoint Presentation</vt:lpstr>
      <vt:lpstr>Familiarízate  con el Leccionario</vt:lpstr>
      <vt:lpstr>PowerPoint Presentation</vt:lpstr>
      <vt:lpstr>PowerPoint Presentation</vt:lpstr>
      <vt:lpstr>Volúmenes del Leccionario</vt:lpstr>
      <vt:lpstr>                                            En cierta forma es una                                       Biblia abreviada.</vt:lpstr>
      <vt:lpstr>Crítica Constructiva de Apoyo</vt:lpstr>
      <vt:lpstr>Sugerencias para Críticas Constructivas </vt:lpstr>
      <vt:lpstr>Preguntas Sugeridas </vt:lpstr>
      <vt:lpstr>PowerPoint Presentation</vt:lpstr>
    </vt:vector>
  </TitlesOfParts>
  <Company>School Sisters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Diocese of Laredo 2012</dc:title>
  <dc:creator>Sister Jean Paul</dc:creator>
  <cp:lastModifiedBy>Lindsy Sambaer</cp:lastModifiedBy>
  <cp:revision>240</cp:revision>
  <dcterms:created xsi:type="dcterms:W3CDTF">2012-05-28T13:01:57Z</dcterms:created>
  <dcterms:modified xsi:type="dcterms:W3CDTF">2015-11-09T16:47:00Z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1gzLsJTXnhR-R9HGsv8kUIjgdIK4ZDeOHMftFWfhhnMQ</vt:lpwstr>
  </property>
  <property fmtid="{D5CDD505-2E9C-101B-9397-08002B2CF9AE}" pid="4" name="Google.Documents.RevisionId">
    <vt:lpwstr>09123359332195597617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