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7"/>
  </p:notesMasterIdLst>
  <p:sldIdLst>
    <p:sldId id="258" r:id="rId3"/>
    <p:sldId id="301" r:id="rId4"/>
    <p:sldId id="300" r:id="rId5"/>
    <p:sldId id="259" r:id="rId6"/>
    <p:sldId id="260" r:id="rId7"/>
    <p:sldId id="261" r:id="rId8"/>
    <p:sldId id="262" r:id="rId9"/>
    <p:sldId id="299" r:id="rId10"/>
    <p:sldId id="263" r:id="rId11"/>
    <p:sldId id="264" r:id="rId12"/>
    <p:sldId id="266" r:id="rId13"/>
    <p:sldId id="265" r:id="rId14"/>
    <p:sldId id="307" r:id="rId15"/>
    <p:sldId id="269" r:id="rId16"/>
    <p:sldId id="308" r:id="rId17"/>
    <p:sldId id="270" r:id="rId18"/>
    <p:sldId id="309" r:id="rId19"/>
    <p:sldId id="271" r:id="rId20"/>
    <p:sldId id="273" r:id="rId21"/>
    <p:sldId id="274" r:id="rId22"/>
    <p:sldId id="275" r:id="rId23"/>
    <p:sldId id="277" r:id="rId24"/>
    <p:sldId id="278" r:id="rId25"/>
    <p:sldId id="302" r:id="rId26"/>
    <p:sldId id="279" r:id="rId27"/>
    <p:sldId id="282" r:id="rId28"/>
    <p:sldId id="283" r:id="rId29"/>
    <p:sldId id="305" r:id="rId30"/>
    <p:sldId id="284" r:id="rId31"/>
    <p:sldId id="306" r:id="rId32"/>
    <p:sldId id="285" r:id="rId33"/>
    <p:sldId id="287" r:id="rId34"/>
    <p:sldId id="286" r:id="rId35"/>
    <p:sldId id="288" r:id="rId36"/>
    <p:sldId id="289" r:id="rId37"/>
    <p:sldId id="29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3" r:id="rId4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0949"/>
    <a:srgbClr val="003399"/>
    <a:srgbClr val="FFCC66"/>
    <a:srgbClr val="FFCC00"/>
    <a:srgbClr val="FFFF99"/>
    <a:srgbClr val="FFFF6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639" autoAdjust="0"/>
  </p:normalViewPr>
  <p:slideViewPr>
    <p:cSldViewPr>
      <p:cViewPr varScale="1">
        <p:scale>
          <a:sx n="85" d="100"/>
          <a:sy n="85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l" defTabSz="9064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25538" y="673100"/>
            <a:ext cx="4684712" cy="3513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1663"/>
            <a:ext cx="5108575" cy="411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8" tIns="45353" rIns="90708" bIns="45353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l" defTabSz="9064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47125"/>
            <a:ext cx="297180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8" tIns="45353" rIns="90708" bIns="45353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25B4459-233F-466E-AF85-2492111B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196825B-00B5-4A84-98B1-6C14655814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959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00DF890-15CC-4142-80D6-262D98DC30B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84872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269B70-9F38-4F00-8BC4-0637466EB91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311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60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8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09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extLst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6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.jpeg"/><Relationship Id="rId2" Type="http://schemas.openxmlformats.org/officeDocument/2006/relationships/tags" Target="../tags/tag29.xml"/><Relationship Id="rId16" Type="http://schemas.openxmlformats.org/officeDocument/2006/relationships/image" Target="../media/image4.jpe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3.jpe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25.jpeg"/><Relationship Id="rId4" Type="http://schemas.openxmlformats.org/officeDocument/2006/relationships/tags" Target="../tags/tag123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26.jpeg"/><Relationship Id="rId4" Type="http://schemas.openxmlformats.org/officeDocument/2006/relationships/tags" Target="../tags/tag130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28.jpe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27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2.jpeg"/><Relationship Id="rId5" Type="http://schemas.openxmlformats.org/officeDocument/2006/relationships/tags" Target="../tags/tag13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31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30.jpeg"/><Relationship Id="rId5" Type="http://schemas.openxmlformats.org/officeDocument/2006/relationships/tags" Target="../tags/tag147.xml"/><Relationship Id="rId10" Type="http://schemas.openxmlformats.org/officeDocument/2006/relationships/image" Target="../media/image2.jpeg"/><Relationship Id="rId4" Type="http://schemas.openxmlformats.org/officeDocument/2006/relationships/tags" Target="../tags/tag146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10" Type="http://schemas.openxmlformats.org/officeDocument/2006/relationships/image" Target="../media/image32.jpeg"/><Relationship Id="rId4" Type="http://schemas.openxmlformats.org/officeDocument/2006/relationships/tags" Target="../tags/tag154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33.jpeg"/><Relationship Id="rId4" Type="http://schemas.openxmlformats.org/officeDocument/2006/relationships/tags" Target="../tags/tag167.xm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" Type="http://schemas.openxmlformats.org/officeDocument/2006/relationships/tags" Target="../tags/tag173.xml"/><Relationship Id="rId21" Type="http://schemas.openxmlformats.org/officeDocument/2006/relationships/image" Target="../media/image2.jpe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37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36.jpe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35.gif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34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38.jpeg"/><Relationship Id="rId5" Type="http://schemas.openxmlformats.org/officeDocument/2006/relationships/tags" Target="../tags/tag194.xml"/><Relationship Id="rId10" Type="http://schemas.openxmlformats.org/officeDocument/2006/relationships/image" Target="../media/image2.jpeg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39.pn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2.jpe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15" Type="http://schemas.openxmlformats.org/officeDocument/2006/relationships/image" Target="../media/image41.jpeg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0.xml"/><Relationship Id="rId16" Type="http://schemas.openxmlformats.org/officeDocument/2006/relationships/image" Target="../media/image9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15" Type="http://schemas.openxmlformats.org/officeDocument/2006/relationships/image" Target="../media/image8.jpe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43.jpe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42.jpe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2.jpeg"/><Relationship Id="rId5" Type="http://schemas.openxmlformats.org/officeDocument/2006/relationships/tags" Target="../tags/tag2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image" Target="../media/image45.jpeg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../media/image44.jpe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2.jpeg"/><Relationship Id="rId5" Type="http://schemas.openxmlformats.org/officeDocument/2006/relationships/tags" Target="../tags/tag2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47.jpe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2.jpe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0.xml"/><Relationship Id="rId15" Type="http://schemas.openxmlformats.org/officeDocument/2006/relationships/image" Target="../media/image49.png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10" Type="http://schemas.openxmlformats.org/officeDocument/2006/relationships/image" Target="../media/image50.jpeg"/><Relationship Id="rId4" Type="http://schemas.openxmlformats.org/officeDocument/2006/relationships/tags" Target="../tags/tag245.xml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image" Target="../media/image52.jpe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image" Target="../media/image51.jpeg"/><Relationship Id="rId5" Type="http://schemas.openxmlformats.org/officeDocument/2006/relationships/tags" Target="../tags/tag253.xml"/><Relationship Id="rId10" Type="http://schemas.openxmlformats.org/officeDocument/2006/relationships/image" Target="../media/image2.jpeg"/><Relationship Id="rId4" Type="http://schemas.openxmlformats.org/officeDocument/2006/relationships/tags" Target="../tags/tag252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53.jpeg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image" Target="../media/image2.jpe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15" Type="http://schemas.openxmlformats.org/officeDocument/2006/relationships/image" Target="../media/image55.jpeg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image" Target="../media/image52.jpeg"/><Relationship Id="rId5" Type="http://schemas.openxmlformats.org/officeDocument/2006/relationships/tags" Target="../tags/tag271.xml"/><Relationship Id="rId10" Type="http://schemas.openxmlformats.org/officeDocument/2006/relationships/image" Target="../media/image56.jpeg"/><Relationship Id="rId4" Type="http://schemas.openxmlformats.org/officeDocument/2006/relationships/tags" Target="../tags/tag270.xml"/><Relationship Id="rId9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9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image" Target="../media/image58.jpe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image" Target="../media/image57.png"/><Relationship Id="rId5" Type="http://schemas.openxmlformats.org/officeDocument/2006/relationships/tags" Target="../tags/tag284.xml"/><Relationship Id="rId10" Type="http://schemas.openxmlformats.org/officeDocument/2006/relationships/image" Target="../media/image2.jpeg"/><Relationship Id="rId4" Type="http://schemas.openxmlformats.org/officeDocument/2006/relationships/tags" Target="../tags/tag283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6" Type="http://schemas.openxmlformats.org/officeDocument/2006/relationships/image" Target="../media/image3.jpe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.jpeg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image" Target="../media/image60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image" Target="../media/image59.png"/><Relationship Id="rId5" Type="http://schemas.openxmlformats.org/officeDocument/2006/relationships/tags" Target="../tags/tag292.xml"/><Relationship Id="rId10" Type="http://schemas.openxmlformats.org/officeDocument/2006/relationships/image" Target="../media/image2.jpeg"/><Relationship Id="rId4" Type="http://schemas.openxmlformats.org/officeDocument/2006/relationships/tags" Target="../tags/tag291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62.jpe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61.jpeg"/><Relationship Id="rId5" Type="http://schemas.openxmlformats.org/officeDocument/2006/relationships/tags" Target="../tags/tag300.xml"/><Relationship Id="rId10" Type="http://schemas.openxmlformats.org/officeDocument/2006/relationships/image" Target="../media/image2.jpeg"/><Relationship Id="rId4" Type="http://schemas.openxmlformats.org/officeDocument/2006/relationships/tags" Target="../tags/tag299.xml"/><Relationship Id="rId9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../media/image63.jpe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2.jpe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8.xml"/><Relationship Id="rId15" Type="http://schemas.openxmlformats.org/officeDocument/2006/relationships/image" Target="../media/image65.png"/><Relationship Id="rId10" Type="http://schemas.openxmlformats.org/officeDocument/2006/relationships/tags" Target="../tags/tag313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10" Type="http://schemas.openxmlformats.org/officeDocument/2006/relationships/image" Target="../media/image66.jpeg"/><Relationship Id="rId4" Type="http://schemas.openxmlformats.org/officeDocument/2006/relationships/tags" Target="../tags/tag317.xml"/><Relationship Id="rId9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image" Target="../media/image68.jpe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image" Target="../media/image67.jpeg"/><Relationship Id="rId5" Type="http://schemas.openxmlformats.org/officeDocument/2006/relationships/tags" Target="../tags/tag325.xml"/><Relationship Id="rId10" Type="http://schemas.openxmlformats.org/officeDocument/2006/relationships/image" Target="../media/image2.jpeg"/><Relationship Id="rId4" Type="http://schemas.openxmlformats.org/officeDocument/2006/relationships/tags" Target="../tags/tag324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70.jpe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69.jpe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2.jpeg"/><Relationship Id="rId5" Type="http://schemas.openxmlformats.org/officeDocument/2006/relationships/tags" Target="../tags/tag33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2.xml"/><Relationship Id="rId9" Type="http://schemas.openxmlformats.org/officeDocument/2006/relationships/tags" Target="../tags/tag3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340.xml"/><Relationship Id="rId7" Type="http://schemas.openxmlformats.org/officeDocument/2006/relationships/image" Target="../media/image29.jpe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9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image" Target="../media/image73.jpe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image" Target="../media/image72.jpeg"/><Relationship Id="rId5" Type="http://schemas.openxmlformats.org/officeDocument/2006/relationships/tags" Target="../tags/tag347.xml"/><Relationship Id="rId10" Type="http://schemas.openxmlformats.org/officeDocument/2006/relationships/image" Target="../media/image2.jpeg"/><Relationship Id="rId4" Type="http://schemas.openxmlformats.org/officeDocument/2006/relationships/tags" Target="../tags/tag346.xml"/><Relationship Id="rId9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10" Type="http://schemas.openxmlformats.org/officeDocument/2006/relationships/image" Target="../media/image74.jpeg"/><Relationship Id="rId4" Type="http://schemas.openxmlformats.org/officeDocument/2006/relationships/tags" Target="../tags/tag354.xml"/><Relationship Id="rId9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76.jpe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75.jpeg"/><Relationship Id="rId5" Type="http://schemas.openxmlformats.org/officeDocument/2006/relationships/tags" Target="../tags/tag362.xml"/><Relationship Id="rId10" Type="http://schemas.openxmlformats.org/officeDocument/2006/relationships/image" Target="../media/image2.jpeg"/><Relationship Id="rId4" Type="http://schemas.openxmlformats.org/officeDocument/2006/relationships/tags" Target="../tags/tag361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1.jpe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15" Type="http://schemas.openxmlformats.org/officeDocument/2006/relationships/image" Target="../media/image13.jpe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image" Target="../media/image78.jpe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image" Target="../media/image77.jpeg"/><Relationship Id="rId5" Type="http://schemas.openxmlformats.org/officeDocument/2006/relationships/tags" Target="../tags/tag370.xml"/><Relationship Id="rId10" Type="http://schemas.openxmlformats.org/officeDocument/2006/relationships/image" Target="../media/image2.jpeg"/><Relationship Id="rId4" Type="http://schemas.openxmlformats.org/officeDocument/2006/relationships/tags" Target="../tags/tag369.xml"/><Relationship Id="rId9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image" Target="../media/image80.jpeg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image" Target="../media/image79.jpeg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image" Target="../media/image2.jpeg"/><Relationship Id="rId5" Type="http://schemas.openxmlformats.org/officeDocument/2006/relationships/tags" Target="../tags/tag37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82.jpe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2.jpe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87.xml"/><Relationship Id="rId15" Type="http://schemas.openxmlformats.org/officeDocument/2006/relationships/image" Target="../media/image84.jpeg"/><Relationship Id="rId10" Type="http://schemas.openxmlformats.org/officeDocument/2006/relationships/tags" Target="../tags/tag392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image" Target="../media/image86.jpe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85.jpeg"/><Relationship Id="rId5" Type="http://schemas.openxmlformats.org/officeDocument/2006/relationships/tags" Target="../tags/tag397.xml"/><Relationship Id="rId10" Type="http://schemas.openxmlformats.org/officeDocument/2006/relationships/image" Target="../media/image2.jpeg"/><Relationship Id="rId4" Type="http://schemas.openxmlformats.org/officeDocument/2006/relationships/tags" Target="../tags/tag396.xml"/><Relationship Id="rId9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10" Type="http://schemas.openxmlformats.org/officeDocument/2006/relationships/image" Target="../media/image87.jpeg"/><Relationship Id="rId4" Type="http://schemas.openxmlformats.org/officeDocument/2006/relationships/tags" Target="../tags/tag404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5.jpe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4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.jpeg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17.jpe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6" Type="http://schemas.openxmlformats.org/officeDocument/2006/relationships/image" Target="../media/image16.jpe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18.jpe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9.png"/><Relationship Id="rId5" Type="http://schemas.openxmlformats.org/officeDocument/2006/relationships/tags" Target="../tags/tag94.xml"/><Relationship Id="rId10" Type="http://schemas.openxmlformats.org/officeDocument/2006/relationships/image" Target="../media/image2.jpe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2.jpe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6" Type="http://schemas.openxmlformats.org/officeDocument/2006/relationships/image" Target="../media/image22.jpe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21.jpeg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2.jpe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image" Target="../media/image24.jpeg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8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051" name="Rectangle 10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US" sz="3200"/>
          </a:p>
        </p:txBody>
      </p:sp>
      <p:sp>
        <p:nvSpPr>
          <p:cNvPr id="2052" name="Rectangle 106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053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602396" y="1540565"/>
            <a:ext cx="2841010" cy="1888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324600" y="4495800"/>
            <a:ext cx="2628226" cy="197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0" y="5207218"/>
            <a:ext cx="2341908" cy="144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232153" y="47138"/>
            <a:ext cx="1877601" cy="124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TextBox 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3600" y="1697038"/>
            <a:ext cx="2862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latin typeface="Eras Medium ITC" pitchFamily="34" charset="0"/>
              </a:rPr>
              <a:t>Habilidades de Oratoria Y </a:t>
            </a:r>
            <a:r>
              <a:rPr lang="es-MX" sz="3200">
                <a:latin typeface="Eras Medium ITC" pitchFamily="34" charset="0"/>
              </a:rPr>
              <a:t>Comunicación</a:t>
            </a:r>
            <a:r>
              <a:rPr lang="en-US" sz="3200">
                <a:latin typeface="Eras Medium ITC" pitchFamily="34" charset="0"/>
              </a:rPr>
              <a:t> </a:t>
            </a:r>
          </a:p>
        </p:txBody>
      </p:sp>
      <p:sp>
        <p:nvSpPr>
          <p:cNvPr id="2059" name="Text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36838" y="4695825"/>
            <a:ext cx="3189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US" sz="3200">
                <a:latin typeface="Eras Medium ITC" pitchFamily="34" charset="0"/>
              </a:rPr>
              <a:t>Necesarias</a:t>
            </a:r>
            <a:r>
              <a:rPr lang="en-US" sz="3200">
                <a:latin typeface="Eras Medium ITC" pitchFamily="34" charset="0"/>
              </a:rPr>
              <a:t> Para El </a:t>
            </a:r>
            <a:r>
              <a:rPr lang="es-US" sz="3200">
                <a:latin typeface="Eras Medium ITC" pitchFamily="34" charset="0"/>
              </a:rPr>
              <a:t>Ministerio</a:t>
            </a:r>
            <a:r>
              <a:rPr lang="en-US" sz="3200">
                <a:latin typeface="Eras Medium ITC" pitchFamily="34" charset="0"/>
              </a:rPr>
              <a:t> De Lector</a:t>
            </a:r>
          </a:p>
        </p:txBody>
      </p:sp>
    </p:spTree>
    <p:custDataLst>
      <p:tags r:id="rId1"/>
    </p:custData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126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Tono Monótono y Variedad Vocal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14600" y="1371600"/>
            <a:ext cx="6553200" cy="4114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La monotonía a menudo es causada por hablar con voz monótona.</a:t>
            </a:r>
          </a:p>
          <a:p>
            <a:pPr algn="l" eaLnBrk="1" hangingPunct="1">
              <a:defRPr/>
            </a:pPr>
            <a:endParaRPr lang="en-US" sz="1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Monótona quiere decir: permanecer en un solo tono durante la mayor parte de la lectura y solo cambiar o bajar la voz </a:t>
            </a: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(la entonación) al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final de una oración o frase.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endParaRPr lang="es-MX" sz="1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La uniformidad hipnótica, repetitiva de la voz es lo que nos pone a dormir. </a:t>
            </a:r>
            <a:endParaRPr lang="es-MX" sz="2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endParaRPr lang="es-MX" sz="1000" dirty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La similitud del sonido hace que carezca de gracia, viveza y emociones.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marL="171450" indent="-171450" algn="l" eaLnBrk="1" hangingPunct="1">
              <a:buFont typeface="Arial" pitchFamily="34" charset="0"/>
              <a:buChar char="•"/>
              <a:defRPr/>
            </a:pPr>
            <a:endParaRPr lang="en-US" sz="10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1269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1270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591050" y="5181600"/>
            <a:ext cx="2324100" cy="13073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229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Utilizando Variedad Vocal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52700" y="1676400"/>
            <a:ext cx="6400800" cy="1219200"/>
          </a:xfrm>
        </p:spPr>
        <p:txBody>
          <a:bodyPr/>
          <a:lstStyle/>
          <a:p>
            <a:pPr marL="0" indent="0" eaLnBrk="1" hangingPunct="1"/>
            <a:r>
              <a:rPr lang="es-MX" sz="2400" smtClean="0">
                <a:latin typeface="Eras Light ITC" pitchFamily="34" charset="0"/>
                <a:cs typeface="Times New Roman" pitchFamily="18" charset="0"/>
              </a:rPr>
              <a:t>Tiene que añadir variedad vocal combinando o haciendo uso de diferencias en el tono, ritmo y volúmen de voz</a:t>
            </a:r>
            <a:endParaRPr lang="en-US" sz="240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2293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2294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926190" y="3581400"/>
            <a:ext cx="3653820" cy="2239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331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Variedad Vocal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438400" y="1295400"/>
            <a:ext cx="5486400" cy="4114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La </a:t>
            </a: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cualidad o propiedad más importante que exige una audiencia es la variedad vocal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8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Lo que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a la asamblea </a:t>
            </a: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le parece más difícil de escuchar es una voz monótona que carece de colorido, variaciones en el tono, animación o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calidez.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8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las </a:t>
            </a: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Escrituras están vivas y debemos leerlas de tal manera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!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800" i="1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Debemos leer con expresión y evitar una lectura en forma monótona y aburrida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3317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3318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3429000" y="5105400"/>
            <a:ext cx="2438400" cy="155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493712" y="5255075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00500"/>
            <a:ext cx="1709142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331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Variedad Vocal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438400" y="1295400"/>
            <a:ext cx="4953000" cy="35052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Permita que el estilo literario de la lectura tenga un impacto en cómo lo lee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12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Permita que su voz refleje su entendimiento de lo que lee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12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Lea como si lo que está leyendo tiene un significado personal para usted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1200" i="1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Haga lo que haga, evite leer con un tono de voz monótono y aburrido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3317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3318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27" y="1687945"/>
            <a:ext cx="1981200" cy="134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77" y="4724400"/>
            <a:ext cx="2305050" cy="184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536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Ejercicios de Modulación Vocal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359025" y="1600200"/>
            <a:ext cx="6781800" cy="1371600"/>
          </a:xfrm>
        </p:spPr>
        <p:txBody>
          <a:bodyPr/>
          <a:lstStyle/>
          <a:p>
            <a:pPr marL="0" indent="0" eaLnBrk="1" hangingPunct="1"/>
            <a:r>
              <a:rPr lang="es-MX" sz="2400" dirty="0" smtClean="0">
                <a:latin typeface="Eras Light ITC" pitchFamily="34" charset="0"/>
                <a:cs typeface="Times New Roman" pitchFamily="18" charset="0"/>
              </a:rPr>
              <a:t>La modulación vocal es necesaria para comunicar los diferentes niveles de sintaxis o la amplia variedad de sentimientos y emociones.</a:t>
            </a: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5365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5366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838700" y="4114800"/>
            <a:ext cx="1828800" cy="1993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536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1 Juan 5:5-6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359025" y="1600200"/>
            <a:ext cx="6781800" cy="3429000"/>
          </a:xfrm>
        </p:spPr>
        <p:txBody>
          <a:bodyPr/>
          <a:lstStyle/>
          <a:p>
            <a:pPr marL="457200" indent="0" algn="l" eaLnBrk="1" hangingPunct="1"/>
            <a:r>
              <a:rPr lang="es-MX" sz="2000" b="1" i="1" dirty="0">
                <a:latin typeface="Times New Roman" pitchFamily="18" charset="0"/>
                <a:cs typeface="Times New Roman" pitchFamily="18" charset="0"/>
              </a:rPr>
              <a:t>1 Juan 5:5-6</a:t>
            </a:r>
          </a:p>
          <a:p>
            <a:pPr marL="457200" indent="0" algn="l" eaLnBrk="1" hangingPunct="1"/>
            <a:endParaRPr lang="es-MX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¿Y quién es el que vence al mundo,</a:t>
            </a:r>
          </a:p>
          <a:p>
            <a:pPr marL="64008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sino el que cree que Jesús es el Hijo de Dios?</a:t>
            </a:r>
          </a:p>
          <a:p>
            <a:pPr marL="45720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Este es el que vino mediante agua y sangre, Jesucristo;</a:t>
            </a:r>
          </a:p>
          <a:p>
            <a:pPr marL="64008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no sólo con agua, sino con agua y con sangre.</a:t>
            </a:r>
          </a:p>
          <a:p>
            <a:pPr marL="45720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Y el Espíritu es el que da testimonio,</a:t>
            </a:r>
          </a:p>
          <a:p>
            <a:pPr marL="640080" indent="0" algn="l" eaLnBrk="1" hangingPunct="1"/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 porque el Espíritu es la verdad</a:t>
            </a:r>
            <a:r>
              <a:rPr lang="es-MX" sz="2400" dirty="0">
                <a:latin typeface="Eras Light ITC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5365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5366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8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638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Énfasis y Acentuación de </a:t>
            </a:r>
            <a:b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Palabras y Frases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705100" y="1538288"/>
            <a:ext cx="6096000" cy="2195512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es-MX" sz="2400" dirty="0" smtClean="0">
                <a:latin typeface="Eras Light ITC" pitchFamily="34" charset="0"/>
                <a:cs typeface="Times New Roman" pitchFamily="18" charset="0"/>
              </a:rPr>
              <a:t>“No es lo que dices, sino cómo lo dices”.</a:t>
            </a: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s-MX" sz="2400" dirty="0" smtClean="0">
                <a:latin typeface="Eras Light ITC" pitchFamily="34" charset="0"/>
                <a:cs typeface="Times New Roman" pitchFamily="18" charset="0"/>
              </a:rPr>
              <a:t>El énfasis o acento que le damos a las palabras que leemos también influye en el significado de lo que se dice.</a:t>
            </a: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6389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6390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200400" y="4343400"/>
            <a:ext cx="2133600" cy="170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741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Ejercicio para Ilustrar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17413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7414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/>
          </a:blip>
          <a:srcRect/>
          <a:stretch>
            <a:fillRect/>
          </a:stretch>
        </p:blipFill>
        <p:spPr bwMode="auto">
          <a:xfrm>
            <a:off x="200818" y="5334000"/>
            <a:ext cx="1957387" cy="1176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2362200" y="131618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Yo no creo que él debería obtener ese trabajo.</a:t>
            </a:r>
            <a:endParaRPr lang="es-US" dirty="0"/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355848" y="197144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Yo</a:t>
            </a:r>
            <a:r>
              <a:rPr lang="es-MX" sz="1800" dirty="0"/>
              <a:t> no creo que él debería obtener ese trabajo.</a:t>
            </a:r>
            <a:endParaRPr lang="es-US" sz="1800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2355848" y="243295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</a:t>
            </a:r>
            <a:r>
              <a:rPr lang="es-MX" sz="1800" b="1" dirty="0"/>
              <a:t>no</a:t>
            </a:r>
            <a:r>
              <a:rPr lang="es-MX" sz="1800" dirty="0"/>
              <a:t> creo que él debería obtener ese trabajo.</a:t>
            </a:r>
            <a:endParaRPr lang="es-US" sz="1800" dirty="0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2352673" y="289477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</a:t>
            </a:r>
            <a:r>
              <a:rPr lang="es-MX" sz="1800" b="1" dirty="0"/>
              <a:t>creo</a:t>
            </a:r>
            <a:r>
              <a:rPr lang="es-MX" sz="1800" dirty="0"/>
              <a:t> que él debería obtener ese trabajo.</a:t>
            </a:r>
            <a:endParaRPr lang="es-US" sz="1800" dirty="0"/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2355848" y="332518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</a:t>
            </a:r>
            <a:r>
              <a:rPr lang="es-MX" sz="1800" b="1" dirty="0"/>
              <a:t>que</a:t>
            </a:r>
            <a:r>
              <a:rPr lang="es-MX" sz="1800" dirty="0"/>
              <a:t> él debería obtener ese trabajo.</a:t>
            </a:r>
            <a:endParaRPr lang="es-US" sz="1800" dirty="0"/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2365084" y="3786847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que </a:t>
            </a:r>
            <a:r>
              <a:rPr lang="es-MX" sz="1800" b="1" dirty="0"/>
              <a:t>él</a:t>
            </a:r>
            <a:r>
              <a:rPr lang="es-MX" sz="1800" dirty="0"/>
              <a:t> debería obtener ese trabajo.</a:t>
            </a:r>
            <a:endParaRPr lang="es-US" sz="1800" dirty="0"/>
          </a:p>
        </p:txBody>
      </p:sp>
      <p:sp>
        <p:nvSpPr>
          <p:cNvPr id="15" name="TextBox 14"/>
          <p:cNvSpPr txBox="1"/>
          <p:nvPr>
            <p:custDataLst>
              <p:tags r:id="rId13"/>
            </p:custDataLst>
          </p:nvPr>
        </p:nvSpPr>
        <p:spPr>
          <a:xfrm>
            <a:off x="2355847" y="4234964"/>
            <a:ext cx="677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que él </a:t>
            </a:r>
            <a:r>
              <a:rPr lang="es-MX" sz="1800" b="1" dirty="0"/>
              <a:t>debería</a:t>
            </a:r>
            <a:r>
              <a:rPr lang="es-MX" sz="1800" dirty="0"/>
              <a:t> obtener ese trabajo.</a:t>
            </a:r>
            <a:endParaRPr lang="es-US" sz="1800" dirty="0"/>
          </a:p>
        </p:txBody>
      </p:sp>
      <p:sp>
        <p:nvSpPr>
          <p:cNvPr id="16" name="TextBox 15"/>
          <p:cNvSpPr txBox="1"/>
          <p:nvPr>
            <p:custDataLst>
              <p:tags r:id="rId14"/>
            </p:custDataLst>
          </p:nvPr>
        </p:nvSpPr>
        <p:spPr>
          <a:xfrm>
            <a:off x="2365084" y="4682928"/>
            <a:ext cx="67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que él debería </a:t>
            </a:r>
            <a:r>
              <a:rPr lang="es-MX" sz="1800" b="1" dirty="0"/>
              <a:t>obtener</a:t>
            </a:r>
            <a:r>
              <a:rPr lang="es-MX" sz="1800" dirty="0"/>
              <a:t> ese trabajo.</a:t>
            </a:r>
            <a:endParaRPr lang="es-US" sz="1800" dirty="0"/>
          </a:p>
        </p:txBody>
      </p:sp>
      <p:sp>
        <p:nvSpPr>
          <p:cNvPr id="17" name="TextBox 16"/>
          <p:cNvSpPr txBox="1"/>
          <p:nvPr>
            <p:custDataLst>
              <p:tags r:id="rId15"/>
            </p:custDataLst>
          </p:nvPr>
        </p:nvSpPr>
        <p:spPr>
          <a:xfrm>
            <a:off x="2352673" y="514459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que él debería obtener </a:t>
            </a:r>
            <a:r>
              <a:rPr lang="es-MX" sz="1800" b="1" dirty="0"/>
              <a:t>ese</a:t>
            </a:r>
            <a:r>
              <a:rPr lang="es-MX" sz="1800" dirty="0"/>
              <a:t> trabajo.</a:t>
            </a:r>
            <a:endParaRPr lang="es-US" sz="1800" dirty="0"/>
          </a:p>
        </p:txBody>
      </p:sp>
      <p:sp>
        <p:nvSpPr>
          <p:cNvPr id="18" name="TextBox 17"/>
          <p:cNvSpPr txBox="1"/>
          <p:nvPr>
            <p:custDataLst>
              <p:tags r:id="rId16"/>
            </p:custDataLst>
          </p:nvPr>
        </p:nvSpPr>
        <p:spPr>
          <a:xfrm>
            <a:off x="2365084" y="560625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Yo no creo que él debería obtener ese </a:t>
            </a:r>
            <a:r>
              <a:rPr lang="es-MX" sz="1800" b="1" dirty="0"/>
              <a:t>trabajo</a:t>
            </a:r>
            <a:r>
              <a:rPr lang="es-MX" sz="1800" dirty="0"/>
              <a:t>.</a:t>
            </a:r>
            <a:endParaRPr lang="es-US" sz="18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973752"/>
            <a:ext cx="914400" cy="1008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4155"/>
            <a:ext cx="1084507" cy="725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953000"/>
            <a:ext cx="843393" cy="843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2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741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Observaciones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90800" y="1633538"/>
            <a:ext cx="6172200" cy="3548062"/>
          </a:xfrm>
        </p:spPr>
        <p:txBody>
          <a:bodyPr/>
          <a:lstStyle/>
          <a:p>
            <a:pPr marL="0" indent="0" algn="l" eaLnBrk="1" hangingPunct="1"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Las Palabras y frases importantes en una oración se dicen</a:t>
            </a:r>
            <a:r>
              <a:rPr lang="en-US" sz="2200" dirty="0" smtClean="0">
                <a:latin typeface="Eras Light ITC" pitchFamily="34" charset="0"/>
                <a:cs typeface="Times New Roman" pitchFamily="18" charset="0"/>
              </a:rPr>
              <a:t>:</a:t>
            </a:r>
          </a:p>
          <a:p>
            <a:pPr marL="0" indent="0" algn="l" eaLnBrk="1" hangingPunct="1">
              <a:defRPr/>
            </a:pP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marL="640080" algn="l" eaLnBrk="1" hangingPunct="1"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Más lentamente.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marL="640080" indent="0" algn="l" eaLnBrk="1" hangingPunct="1">
              <a:defRPr/>
            </a:pP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marL="640080" algn="l" eaLnBrk="1" hangingPunct="1">
              <a:buFont typeface="Wingdings" pitchFamily="2" charset="2"/>
              <a:buChar char="ü"/>
              <a:defRPr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or lo general en un tono más alto.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marL="640080" indent="0" algn="l" eaLnBrk="1" hangingPunct="1">
              <a:defRPr/>
            </a:pP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marL="640080" algn="l" eaLnBrk="1" hangingPunct="1"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A veces un poco más fuerte que las palabras sin importancia.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7413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7414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663873" y="2262854"/>
            <a:ext cx="1145590" cy="1722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200818" y="5334000"/>
            <a:ext cx="1957387" cy="1176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945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s-MX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Beneficios del uso de Énfasis y Acentuación de Palabras y Frases</a:t>
            </a:r>
            <a:r>
              <a:rPr lang="es-MX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646362" y="2266950"/>
            <a:ext cx="3830637" cy="381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El "ritmo" de la lectura cambia.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9461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9462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1274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2667000" y="4297459"/>
            <a:ext cx="2359025" cy="1572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6629400" y="1600200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272088" y="4437063"/>
            <a:ext cx="3581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El enfoque del oyente está puesto en el que dice las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palabras.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8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075" name="Rectangle 10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3600">
                <a:latin typeface="Eras Medium ITC" pitchFamily="34" charset="0"/>
              </a:rPr>
              <a:t>Dos Categorías Principales</a:t>
            </a:r>
            <a:endParaRPr lang="en-US" sz="3600">
              <a:latin typeface="Eras Medium ITC" pitchFamily="34" charset="0"/>
            </a:endParaRPr>
          </a:p>
        </p:txBody>
      </p:sp>
      <p:sp>
        <p:nvSpPr>
          <p:cNvPr id="3076" name="Rectangle 106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077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6172200" y="4267200"/>
            <a:ext cx="2590800" cy="171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58750" y="5238868"/>
            <a:ext cx="2044700" cy="1364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2696817" y="1600200"/>
            <a:ext cx="2681186" cy="1303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46685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GT" sz="3200">
                <a:latin typeface="Eras Medium ITC" pitchFamily="34" charset="0"/>
              </a:rPr>
              <a:t>Habilidades de Comunicación Verbal</a:t>
            </a:r>
            <a:endParaRPr lang="en-US" sz="3200" b="1">
              <a:latin typeface="Eras Medium IT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4341813"/>
            <a:ext cx="3657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GT" sz="3200">
                <a:latin typeface="Eras Medium ITC" pitchFamily="34" charset="0"/>
              </a:rPr>
              <a:t>Habilidades de Comunicación</a:t>
            </a:r>
          </a:p>
          <a:p>
            <a:pPr algn="ctr" eaLnBrk="1" hangingPunct="1"/>
            <a:r>
              <a:rPr lang="es-GT" sz="3200">
                <a:latin typeface="Eras Medium ITC" pitchFamily="34" charset="0"/>
              </a:rPr>
              <a:t>No Verbal</a:t>
            </a:r>
            <a:endParaRPr lang="en-US" sz="3200" b="1">
              <a:latin typeface="Eras Medium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048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Responsabilidad como Lectores</a:t>
            </a:r>
          </a:p>
        </p:txBody>
      </p:sp>
      <p:sp>
        <p:nvSpPr>
          <p:cNvPr id="2048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048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800850" y="2057400"/>
            <a:ext cx="1981200" cy="132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2514600" y="4572000"/>
            <a:ext cx="1967235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514600" y="1524000"/>
            <a:ext cx="428625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Como lectores, aportamos nuestro testimonio personal del significado de la Escritura para </a:t>
            </a:r>
            <a:r>
              <a:rPr lang="es-ES" sz="2000" dirty="0" smtClean="0">
                <a:latin typeface="Eras Light ITC" pitchFamily="34" charset="0"/>
                <a:cs typeface="+mn-cs"/>
              </a:rPr>
              <a:t>nosotros.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Eras Light ITC" pitchFamily="34" charset="0"/>
                <a:cs typeface="+mn-cs"/>
              </a:rPr>
              <a:t>Responsabilidad </a:t>
            </a:r>
            <a:r>
              <a:rPr lang="es-MX" sz="2000" dirty="0">
                <a:latin typeface="Eras Light ITC" pitchFamily="34" charset="0"/>
                <a:cs typeface="+mn-cs"/>
              </a:rPr>
              <a:t>ante la Asamblea de ayudarles a "ver" a Dios como es Él</a:t>
            </a:r>
            <a:r>
              <a:rPr lang="es-MX" sz="2000" dirty="0" smtClean="0">
                <a:latin typeface="Eras Light ITC" pitchFamily="34" charset="0"/>
                <a:cs typeface="+mn-cs"/>
              </a:rPr>
              <a:t>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695825" y="4267200"/>
            <a:ext cx="42195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Algunos se oponen al uso de las emociones por ser "dramático!"</a:t>
            </a: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verdadero significado de la frase se expresa a través de la palabra o palabras que acentuemos o enfaticemos.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150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Tono de Voz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21508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1509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52400" y="5181600"/>
            <a:ext cx="1957905" cy="144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7772400" y="2362200"/>
            <a:ext cx="1154648" cy="97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4114800" y="4953000"/>
            <a:ext cx="2530738" cy="162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8263" y="1676400"/>
            <a:ext cx="51339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200" dirty="0">
                <a:latin typeface="Eras Light ITC" pitchFamily="34" charset="0"/>
              </a:rPr>
              <a:t>De igual importancia, el "tono de voz" o "actitud" del lector transmite emociones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22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200" dirty="0" smtClean="0">
                <a:latin typeface="Eras Light ITC" pitchFamily="34" charset="0"/>
              </a:rPr>
              <a:t>Decida cuidadosamente qué hay </a:t>
            </a:r>
            <a:r>
              <a:rPr lang="es-ES" sz="2200" dirty="0">
                <a:latin typeface="Eras Light ITC" pitchFamily="34" charset="0"/>
              </a:rPr>
              <a:t>que acentuar y poner </a:t>
            </a:r>
            <a:r>
              <a:rPr lang="es-ES" sz="2200" dirty="0" smtClean="0">
                <a:latin typeface="Eras Light ITC" pitchFamily="34" charset="0"/>
              </a:rPr>
              <a:t>énfasis.</a:t>
            </a:r>
            <a:endParaRPr lang="es-ES" sz="22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z="22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200" dirty="0">
                <a:latin typeface="Eras Light ITC" pitchFamily="34" charset="0"/>
              </a:rPr>
              <a:t>Decidir exactamente qué tono </a:t>
            </a:r>
            <a:r>
              <a:rPr lang="es-ES" sz="2200" dirty="0" smtClean="0">
                <a:latin typeface="Eras Light ITC" pitchFamily="34" charset="0"/>
              </a:rPr>
              <a:t>usar.</a:t>
            </a:r>
            <a:endParaRPr lang="es-US" sz="2200" dirty="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253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Paso Adecuado y</a:t>
            </a:r>
            <a:b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Velocidad de Lectura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22532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2533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781800" y="1676400"/>
            <a:ext cx="2057400" cy="136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2773218" y="3581400"/>
            <a:ext cx="2473325" cy="1854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/>
          </a:blip>
          <a:srcRect/>
          <a:stretch>
            <a:fillRect/>
          </a:stretch>
        </p:blipFill>
        <p:spPr bwMode="auto">
          <a:xfrm>
            <a:off x="6248400" y="5715000"/>
            <a:ext cx="2200318" cy="87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4600" y="1973263"/>
            <a:ext cx="4191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200" dirty="0">
                <a:latin typeface="Eras Light ITC" pitchFamily="34" charset="0"/>
              </a:rPr>
              <a:t>La queja más frecuente: todo el mundo lee demasiado </a:t>
            </a:r>
            <a:r>
              <a:rPr lang="es-ES" sz="2200" dirty="0" smtClean="0">
                <a:latin typeface="Eras Light ITC" pitchFamily="34" charset="0"/>
              </a:rPr>
              <a:t>rápido.</a:t>
            </a:r>
            <a:endParaRPr lang="es-US" sz="2200" dirty="0">
              <a:latin typeface="Eras Light ITC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86400" y="3616325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200" dirty="0">
                <a:latin typeface="Eras Light ITC" pitchFamily="34" charset="0"/>
              </a:rPr>
              <a:t>Si te quieres hacer entender, no puedes leer tan rápido como hablas en una conversación </a:t>
            </a:r>
            <a:r>
              <a:rPr lang="es-ES" sz="2200" dirty="0" smtClean="0">
                <a:latin typeface="Eras Light ITC" pitchFamily="34" charset="0"/>
              </a:rPr>
              <a:t>cotidiana.</a:t>
            </a:r>
            <a:endParaRPr lang="es-US" sz="2200" dirty="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355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Trabalenguas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3557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1371600"/>
            <a:ext cx="6477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GT" dirty="0">
                <a:cs typeface="Times New Roman" pitchFamily="18" charset="0"/>
              </a:rPr>
              <a:t> </a:t>
            </a:r>
            <a:endParaRPr lang="en-US" dirty="0">
              <a:cs typeface="Times New Roman" pitchFamily="18" charset="0"/>
            </a:endParaRPr>
          </a:p>
          <a:p>
            <a:pPr algn="ctr" eaLnBrk="1" hangingPunct="1"/>
            <a:r>
              <a:rPr lang="es-GT" b="1" dirty="0">
                <a:latin typeface="Eras Light ITC" pitchFamily="34" charset="0"/>
                <a:cs typeface="Times New Roman" pitchFamily="18" charset="0"/>
              </a:rPr>
              <a:t>El que poco coco come</a:t>
            </a:r>
            <a:endParaRPr lang="en-US" b="1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dirty="0">
                <a:latin typeface="Eras Light ITC" pitchFamily="34" charset="0"/>
                <a:cs typeface="Times New Roman" pitchFamily="18" charset="0"/>
              </a:rPr>
              <a:t> </a:t>
            </a:r>
            <a:endParaRPr lang="en-US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El que poco coco come,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poco coco compra;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el que poca capa se tapa,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poca capa se compra.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Como yo, poco coco como,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poco coco compro,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y como poca capa me tapo,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GT" sz="2000" dirty="0">
                <a:latin typeface="Eras Light ITC" pitchFamily="34" charset="0"/>
                <a:cs typeface="Times New Roman" pitchFamily="18" charset="0"/>
              </a:rPr>
              <a:t>poca capa me compro.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457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Conclusión</a:t>
            </a:r>
          </a:p>
        </p:txBody>
      </p:sp>
      <p:sp>
        <p:nvSpPr>
          <p:cNvPr id="24580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4581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381500" y="37338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9025" y="1725613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dirty="0" smtClean="0">
                <a:latin typeface="Eras Light ITC" pitchFamily="34" charset="0"/>
              </a:rPr>
              <a:t>La efectividad de la proclamación de la Palabra de Dios mejora y es mayor cuando los lectores desaceleran la velocidad y ritmo de su lectura y las palabras se pronuncian con claridad y distinción.</a:t>
            </a:r>
            <a:endParaRPr lang="es-US" dirty="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560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Paso Adecuado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2560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560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426036" y="1968264"/>
            <a:ext cx="1524000" cy="138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2460625" y="1490662"/>
            <a:ext cx="4956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principio número uno con respecto al ritmo/paso de la lectura es el desacelerar: disminuir la </a:t>
            </a:r>
            <a:r>
              <a:rPr lang="es-ES" sz="2000" dirty="0" smtClean="0">
                <a:latin typeface="Eras Light ITC" pitchFamily="34" charset="0"/>
                <a:cs typeface="+mn-cs"/>
              </a:rPr>
              <a:t>velocidad.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ritmo de la lectura depende del </a:t>
            </a:r>
            <a:r>
              <a:rPr lang="es-ES" sz="2000" dirty="0" smtClean="0">
                <a:latin typeface="Eras Light ITC" pitchFamily="34" charset="0"/>
                <a:cs typeface="+mn-cs"/>
              </a:rPr>
              <a:t>contenido del texto, el espacio y el sistema de sonido.</a:t>
            </a:r>
            <a:endParaRPr lang="es-ES" sz="2000" dirty="0">
              <a:latin typeface="Eras Light ITC" pitchFamily="34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406900" y="4572000"/>
            <a:ext cx="2692400" cy="179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662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Advertencia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26628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6629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800850" y="1828800"/>
            <a:ext cx="200025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2819400" y="4175522"/>
            <a:ext cx="19812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4875" y="5398294"/>
            <a:ext cx="2149273" cy="105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4600" y="2228850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Es posible leer demasiado </a:t>
            </a:r>
            <a:r>
              <a:rPr lang="es-ES" sz="2000" dirty="0" smtClean="0">
                <a:latin typeface="Eras Light ITC" pitchFamily="34" charset="0"/>
              </a:rPr>
              <a:t>lento.</a:t>
            </a:r>
            <a:endParaRPr lang="es-US" sz="2000" dirty="0">
              <a:latin typeface="Eras Light ITC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5400" y="441960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La lectura se vuelve tediosa, aburrida y sin </a:t>
            </a:r>
            <a:r>
              <a:rPr lang="es-ES" sz="2000" dirty="0" smtClean="0">
                <a:latin typeface="Eras Light ITC" pitchFamily="34" charset="0"/>
              </a:rPr>
              <a:t>vida.</a:t>
            </a:r>
            <a:endParaRPr lang="es-US" sz="2000" dirty="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3200" dirty="0">
                <a:latin typeface="Eras Medium ITC" pitchFamily="34" charset="0"/>
              </a:rPr>
              <a:t>De Vuelta a La Respiración</a:t>
            </a:r>
            <a:endParaRPr lang="en-US" sz="3200" dirty="0">
              <a:latin typeface="Eras Medium ITC" pitchFamily="34" charset="0"/>
            </a:endParaRPr>
          </a:p>
        </p:txBody>
      </p:sp>
      <p:sp>
        <p:nvSpPr>
          <p:cNvPr id="27651" name="Rectangle 10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7652" name="Picture 1070" descr="Interior of hot-air ballo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7513" y="51816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2590800" y="1600200"/>
            <a:ext cx="6324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Para lograr una buena variedad vocal, se le anima a variar su ritmo – acelerando y desacelerando - de una manera apropiada al mensaje contenido en el pasaje de las Escrituras que </a:t>
            </a:r>
            <a:r>
              <a:rPr lang="es-ES" sz="2000" dirty="0" smtClean="0">
                <a:latin typeface="Eras Light ITC" pitchFamily="34" charset="0"/>
                <a:cs typeface="+mn-cs"/>
              </a:rPr>
              <a:t>lee.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Algunas personas tienen problemas con el ritmo debido a una respiración </a:t>
            </a:r>
            <a:r>
              <a:rPr lang="es-ES" sz="2000" dirty="0" smtClean="0">
                <a:latin typeface="Eras Light ITC" pitchFamily="34" charset="0"/>
                <a:cs typeface="+mn-cs"/>
              </a:rPr>
              <a:t>deficiente.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406900" y="4572000"/>
            <a:ext cx="2692400" cy="179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3200">
                <a:latin typeface="Eras Medium ITC" pitchFamily="34" charset="0"/>
              </a:rPr>
              <a:t>De Vuelta a La Respiración</a:t>
            </a:r>
            <a:endParaRPr lang="en-US" sz="3200">
              <a:latin typeface="Eras Medium ITC" pitchFamily="34" charset="0"/>
            </a:endParaRPr>
          </a:p>
        </p:txBody>
      </p:sp>
      <p:sp>
        <p:nvSpPr>
          <p:cNvPr id="28675" name="Rectangle 10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8676" name="Picture 1070" descr="Interior of hot-air ballo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7513" y="51816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590800" y="1536700"/>
            <a:ext cx="6324600" cy="3570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La lectura demasiado rápida es el resultado de no detenerse a respirar con suficiente </a:t>
            </a:r>
            <a:r>
              <a:rPr lang="es-ES" sz="2000" dirty="0" smtClean="0">
                <a:latin typeface="Eras Light ITC" pitchFamily="34" charset="0"/>
                <a:cs typeface="+mn-cs"/>
              </a:rPr>
              <a:t>frecuencia.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Solución: Para reducir la velocidad de su lectura con la respiración, conscientemente tome un respiro antes de empezar a </a:t>
            </a:r>
            <a:r>
              <a:rPr lang="es-ES" sz="2000" dirty="0" smtClean="0">
                <a:latin typeface="Eras Light ITC" pitchFamily="34" charset="0"/>
                <a:cs typeface="+mn-cs"/>
              </a:rPr>
              <a:t>leer</a:t>
            </a:r>
            <a:r>
              <a:rPr lang="es-ES" sz="2000" dirty="0">
                <a:latin typeface="Eras Light ITC" pitchFamily="34" charset="0"/>
                <a:cs typeface="+mn-cs"/>
              </a:rPr>
              <a:t> </a:t>
            </a:r>
            <a:r>
              <a:rPr lang="es-ES" sz="2000" dirty="0" smtClean="0">
                <a:latin typeface="Eras Light ITC" pitchFamily="34" charset="0"/>
                <a:cs typeface="+mn-cs"/>
              </a:rPr>
              <a:t>y </a:t>
            </a:r>
            <a:r>
              <a:rPr lang="es-MX" sz="2000" dirty="0" smtClean="0">
                <a:latin typeface="Eras Light ITC" pitchFamily="34" charset="0"/>
                <a:cs typeface="+mn-cs"/>
              </a:rPr>
              <a:t>recuerde </a:t>
            </a:r>
            <a:r>
              <a:rPr lang="es-MX" sz="2000" dirty="0">
                <a:latin typeface="Eras Light ITC" pitchFamily="34" charset="0"/>
                <a:cs typeface="+mn-cs"/>
              </a:rPr>
              <a:t>hacer pausas y detenerse a respirar entre las  ideas y las  frases.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La lectura demasiado lenta puede ser el resultado de no tomar y utilizar suficiente </a:t>
            </a:r>
            <a:r>
              <a:rPr lang="es-ES" sz="2000" dirty="0" smtClean="0">
                <a:latin typeface="Eras Light ITC" pitchFamily="34" charset="0"/>
                <a:cs typeface="+mn-cs"/>
              </a:rPr>
              <a:t>aire.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>
              <a:defRPr/>
            </a:pPr>
            <a:r>
              <a:rPr lang="es-ES" sz="2000" dirty="0" smtClean="0">
                <a:latin typeface="Eras Light ITC" pitchFamily="34" charset="0"/>
                <a:cs typeface="+mn-cs"/>
              </a:rPr>
              <a:t>Solución: Revise su </a:t>
            </a:r>
            <a:r>
              <a:rPr lang="es-MX" sz="2000" dirty="0" smtClean="0">
                <a:latin typeface="Eras Light ITC" pitchFamily="34" charset="0"/>
                <a:cs typeface="+mn-cs"/>
              </a:rPr>
              <a:t>postura.  Este problema puede ser ocasionado por una mala postura</a:t>
            </a:r>
            <a:r>
              <a:rPr lang="es-MX" sz="2000" dirty="0">
                <a:latin typeface="Eras Light ITC" pitchFamily="34" charset="0"/>
                <a:cs typeface="+mn-cs"/>
              </a:rPr>
              <a:t>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969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Pausar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29700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29701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590800" y="1524000"/>
            <a:ext cx="51816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desafío de hacer pausas efectivas es aprender a no temer al </a:t>
            </a:r>
            <a:r>
              <a:rPr lang="es-ES" sz="2000" dirty="0" smtClean="0">
                <a:latin typeface="Eras Light ITC" pitchFamily="34" charset="0"/>
                <a:cs typeface="+mn-cs"/>
              </a:rPr>
              <a:t>silencio.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Los oyentes </a:t>
            </a:r>
            <a:r>
              <a:rPr lang="es-ES" sz="2000" dirty="0" smtClean="0">
                <a:latin typeface="Eras Light ITC" pitchFamily="34" charset="0"/>
                <a:cs typeface="+mn-cs"/>
              </a:rPr>
              <a:t>deben procesan </a:t>
            </a:r>
            <a:r>
              <a:rPr lang="es-ES" sz="2000" dirty="0">
                <a:latin typeface="Eras Light ITC" pitchFamily="34" charset="0"/>
                <a:cs typeface="+mn-cs"/>
              </a:rPr>
              <a:t>el </a:t>
            </a:r>
            <a:r>
              <a:rPr lang="es-ES" sz="2000" dirty="0" smtClean="0">
                <a:latin typeface="Eras Light ITC" pitchFamily="34" charset="0"/>
                <a:cs typeface="+mn-cs"/>
              </a:rPr>
              <a:t>texto.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uso de pausas efectivo </a:t>
            </a:r>
            <a:r>
              <a:rPr lang="es-ES" sz="2000" dirty="0" smtClean="0">
                <a:latin typeface="Eras Light ITC" pitchFamily="34" charset="0"/>
                <a:cs typeface="+mn-cs"/>
              </a:rPr>
              <a:t>le </a:t>
            </a:r>
            <a:r>
              <a:rPr lang="es-ES" sz="2000" dirty="0">
                <a:latin typeface="Eras Light ITC" pitchFamily="34" charset="0"/>
                <a:cs typeface="+mn-cs"/>
              </a:rPr>
              <a:t>da tiempo </a:t>
            </a:r>
            <a:r>
              <a:rPr lang="es-ES" sz="2000" dirty="0" smtClean="0">
                <a:latin typeface="Eras Light ITC" pitchFamily="34" charset="0"/>
                <a:cs typeface="+mn-cs"/>
              </a:rPr>
              <a:t>al oyente para </a:t>
            </a:r>
            <a:r>
              <a:rPr lang="es-ES" sz="2000" dirty="0">
                <a:latin typeface="Eras Light ITC" pitchFamily="34" charset="0"/>
                <a:cs typeface="+mn-cs"/>
              </a:rPr>
              <a:t>hacer su </a:t>
            </a:r>
            <a:r>
              <a:rPr lang="es-ES" sz="2000" dirty="0" smtClean="0">
                <a:latin typeface="Eras Light ITC" pitchFamily="34" charset="0"/>
                <a:cs typeface="+mn-cs"/>
              </a:rPr>
              <a:t>procesamiento.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489075"/>
            <a:ext cx="12858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041457" y="4876800"/>
            <a:ext cx="2280285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6248400" y="4728408"/>
            <a:ext cx="2438400" cy="16112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099" name="Rectangle 10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100" name="Rectangle 10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101" name="Rectangle 106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0"/>
            <a:ext cx="678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102" name="Rectangle 106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103" name="Picture 1070" descr="Interior of hot-air balloon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8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59025" y="155575"/>
            <a:ext cx="6781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>
                <a:latin typeface="Eras Medium ITC" pitchFamily="34" charset="0"/>
              </a:rPr>
              <a:t>Habilidades De Comunicación Verbal Que Debemos Desarrollar</a:t>
            </a:r>
            <a:endParaRPr lang="en-US" sz="3200">
              <a:latin typeface="Eras Medium ITC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169302" y="5257800"/>
            <a:ext cx="2023596" cy="1345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>
            <p:custDataLst>
              <p:tags r:id="rId10"/>
            </p:custDataLst>
          </p:nvPr>
        </p:nvSpPr>
        <p:spPr>
          <a:xfrm>
            <a:off x="2590800" y="1752600"/>
            <a:ext cx="6324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Respiración Adecuada y Control de la Respiración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Tono Monótono y Variedad Vocal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Énfasis y Acentuación en Palabras y Frases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Paso Adecuado y Velocidad de Lectura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2590800" y="4067175"/>
            <a:ext cx="35052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Pausar</a:t>
            </a:r>
          </a:p>
          <a:p>
            <a:pPr marL="228600" indent="-228600">
              <a:buFont typeface="+mj-lt"/>
              <a:buAutoNum type="arabicPeriod" startAt="5"/>
              <a:defRPr/>
            </a:pPr>
            <a:endParaRPr lang="es-ES" sz="800" dirty="0">
              <a:latin typeface="Eras Light ITC" pitchFamily="34" charset="0"/>
              <a:cs typeface="+mn-cs"/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s-ES" dirty="0">
                <a:latin typeface="Eras Light ITC" pitchFamily="34" charset="0"/>
                <a:cs typeface="+mn-cs"/>
              </a:rPr>
              <a:t>Articulación y Pronunciación Clara</a:t>
            </a:r>
            <a:endParaRPr lang="es-US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072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Pausar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072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072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524000"/>
            <a:ext cx="5181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000" dirty="0">
                <a:latin typeface="Eras Light ITC" pitchFamily="34" charset="0"/>
              </a:rPr>
              <a:t>Le da a usted tiempo para refrescar su voz y su propia comprensión de la lectura.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000" dirty="0">
                <a:latin typeface="Eras Light ITC" pitchFamily="34" charset="0"/>
              </a:rPr>
              <a:t>Una pausa bien ejecutada es una manera de resaltar una parte de un texto, ya sea lo que se acaba de proclamar, o lo que viene </a:t>
            </a:r>
            <a:r>
              <a:rPr lang="es-ES" sz="2000" dirty="0" smtClean="0">
                <a:latin typeface="Eras Light ITC" pitchFamily="34" charset="0"/>
              </a:rPr>
              <a:t>después.</a:t>
            </a:r>
            <a:endParaRPr lang="es-ES" sz="2000" dirty="0">
              <a:latin typeface="Eras Light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87525"/>
            <a:ext cx="13223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274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174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Orientación</a:t>
            </a:r>
          </a:p>
        </p:txBody>
      </p:sp>
      <p:sp>
        <p:nvSpPr>
          <p:cNvPr id="31748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1749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781800" y="3657600"/>
            <a:ext cx="1752600" cy="140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2974109" y="4572000"/>
            <a:ext cx="1752600" cy="1388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1752" name="Text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2200" y="1689100"/>
            <a:ext cx="67992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sz="2200" dirty="0">
                <a:latin typeface="Eras Light ITC" pitchFamily="34" charset="0"/>
              </a:rPr>
              <a:t>La mejor garantía de que empleará pausas y todos los elementos de variedad vocal, al proclamar la Palabra, es una profunda comprensión del texto y su valiente deseo de compartirlo plenamente con su comunidad de </a:t>
            </a:r>
            <a:r>
              <a:rPr lang="es-ES" sz="2200" dirty="0" err="1">
                <a:latin typeface="Eras Light ITC" pitchFamily="34" charset="0"/>
              </a:rPr>
              <a:t>fé</a:t>
            </a:r>
            <a:r>
              <a:rPr lang="es-ES" sz="2200" dirty="0">
                <a:latin typeface="Eras Light ITC" pitchFamily="34" charset="0"/>
              </a:rPr>
              <a:t>.</a:t>
            </a:r>
            <a:endParaRPr lang="es-US" sz="2200" dirty="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Articulación y Pronunciación Clara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3796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3797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381000" y="5124450"/>
            <a:ext cx="1549400" cy="154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119313"/>
            <a:ext cx="484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es-GT" dirty="0">
                <a:latin typeface="Eras Light ITC" pitchFamily="34" charset="0"/>
              </a:rPr>
              <a:t>Es muy importante para un lector articular las palabras con </a:t>
            </a:r>
            <a:r>
              <a:rPr lang="es-GT" dirty="0" smtClean="0">
                <a:latin typeface="Eras Light ITC" pitchFamily="34" charset="0"/>
              </a:rPr>
              <a:t>claridad.</a:t>
            </a:r>
            <a:endParaRPr lang="en-US" dirty="0">
              <a:latin typeface="Eras Light ITC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3000" y="4537075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dirty="0">
                <a:latin typeface="Eras Light ITC" pitchFamily="34" charset="0"/>
              </a:rPr>
              <a:t>Esto ayuda a la comunidad a escuchar y entender la Palabra de </a:t>
            </a:r>
            <a:r>
              <a:rPr lang="es-ES" dirty="0" smtClean="0">
                <a:latin typeface="Eras Light ITC" pitchFamily="34" charset="0"/>
              </a:rPr>
              <a:t>Dios.</a:t>
            </a:r>
            <a:endParaRPr lang="es-US" dirty="0">
              <a:latin typeface="Eras Light ITC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391400" y="1621181"/>
            <a:ext cx="1371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648715" y="4398409"/>
            <a:ext cx="2213343" cy="147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481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Articulación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4820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4821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476943" y="5153075"/>
            <a:ext cx="1408313" cy="154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2514600" y="1524000"/>
            <a:ext cx="6477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La articulación es la producción física de los sonidos particulares del habla: pronunciar con claridad y distinción; pronunciar sílabas con </a:t>
            </a:r>
            <a:r>
              <a:rPr lang="es-ES" sz="2000" dirty="0" smtClean="0">
                <a:latin typeface="Eras Light ITC" pitchFamily="34" charset="0"/>
                <a:cs typeface="+mn-cs"/>
              </a:rPr>
              <a:t>claridad.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La articulación consiste en la "forma", o la formación de sonidos con los labios, la lengua, los dientes, el paladar blando y los músculos de la </a:t>
            </a:r>
            <a:r>
              <a:rPr lang="es-ES" sz="2000" dirty="0" smtClean="0">
                <a:latin typeface="Eras Light ITC" pitchFamily="34" charset="0"/>
                <a:cs typeface="+mn-cs"/>
              </a:rPr>
              <a:t>cara.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Asegúrese de que todas las sílabas se pronuncien, que el final de las palabras se pronuncie completo, y que varias palabras no se encadenen entre sí para formar una palabra </a:t>
            </a:r>
            <a:r>
              <a:rPr lang="es-ES" sz="2000" dirty="0" smtClean="0">
                <a:latin typeface="Eras Light ITC" pitchFamily="34" charset="0"/>
                <a:cs typeface="+mn-cs"/>
              </a:rPr>
              <a:t>ininteligible.</a:t>
            </a:r>
            <a:endParaRPr lang="es-ES" sz="2000" dirty="0">
              <a:latin typeface="Eras Light ITC" pitchFamily="34" charset="0"/>
              <a:cs typeface="+mn-cs"/>
            </a:endParaRP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Una articulación floja puede amortiguar o sofocar los sonidos y formar palabras difíciles de </a:t>
            </a:r>
            <a:r>
              <a:rPr lang="es-ES" sz="2000" dirty="0" smtClean="0">
                <a:latin typeface="Eras Light ITC" pitchFamily="34" charset="0"/>
                <a:cs typeface="+mn-cs"/>
              </a:rPr>
              <a:t>entender.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584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Pronunciación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584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584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3375" y="5022273"/>
            <a:ext cx="1695450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1468438"/>
            <a:ext cx="4876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La norma aceptada del sonido, ritmo y patrones de tensión de una palabra, sílaba o frase en un </a:t>
            </a:r>
            <a:r>
              <a:rPr lang="es-ES" sz="2000" dirty="0" smtClean="0">
                <a:latin typeface="Eras Light ITC" pitchFamily="34" charset="0"/>
              </a:rPr>
              <a:t>idioma.</a:t>
            </a: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Es importante identificar qué palabras no le son </a:t>
            </a:r>
            <a:r>
              <a:rPr lang="es-ES" sz="2000" dirty="0" smtClean="0">
                <a:latin typeface="Eras Light ITC" pitchFamily="34" charset="0"/>
              </a:rPr>
              <a:t>conocidas.</a:t>
            </a: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Es fundamental que la comunidad </a:t>
            </a:r>
            <a:r>
              <a:rPr lang="es-ES" sz="2000" dirty="0" smtClean="0">
                <a:latin typeface="Eras Light ITC" pitchFamily="34" charset="0"/>
              </a:rPr>
              <a:t>escuche las palabras pronunciadas de </a:t>
            </a:r>
            <a:r>
              <a:rPr lang="es-ES" sz="2000" dirty="0">
                <a:latin typeface="Eras Light ITC" pitchFamily="34" charset="0"/>
              </a:rPr>
              <a:t>manera correcta para que comprendan la </a:t>
            </a:r>
            <a:r>
              <a:rPr lang="es-ES" sz="2000" dirty="0" smtClean="0">
                <a:latin typeface="Eras Light ITC" pitchFamily="34" charset="0"/>
              </a:rPr>
              <a:t>lectura.</a:t>
            </a: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z="2000" dirty="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>
                <a:latin typeface="Eras Light ITC" pitchFamily="34" charset="0"/>
              </a:rPr>
              <a:t>Ponga especial atención a las palabras que fácilmente son mal leídas o mal </a:t>
            </a:r>
            <a:r>
              <a:rPr lang="es-ES" sz="2000" dirty="0" smtClean="0">
                <a:latin typeface="Eras Light ITC" pitchFamily="34" charset="0"/>
              </a:rPr>
              <a:t>pronunciadas.</a:t>
            </a:r>
            <a:endParaRPr lang="es-US" sz="2000" dirty="0">
              <a:latin typeface="Eras Light IT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7467600" y="3121891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686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Ejercicios Para Una</a:t>
            </a:r>
            <a:b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Buena Articulación</a:t>
            </a:r>
            <a:r>
              <a:rPr lang="es-MX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6869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8725" y="1397000"/>
            <a:ext cx="48926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GT" sz="1800" b="1" dirty="0">
                <a:latin typeface="Eras Light ITC" pitchFamily="34" charset="0"/>
                <a:cs typeface="Times New Roman" pitchFamily="18" charset="0"/>
              </a:rPr>
              <a:t>Ejercicio </a:t>
            </a:r>
            <a:r>
              <a:rPr lang="en-US" sz="1800" b="1" dirty="0">
                <a:latin typeface="Eras Light ITC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endParaRPr lang="en-US" sz="10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r>
              <a:rPr lang="es-ES" sz="1800" dirty="0">
                <a:latin typeface="Eras Light ITC" pitchFamily="34" charset="0"/>
                <a:cs typeface="Times New Roman" pitchFamily="18" charset="0"/>
              </a:rPr>
              <a:t>Muerde un lápiz, como si tuvieras un freno de caballo en la boca.  En esa posición, ponte a leer un periódico.  Haz este ejercicio durante cinco minutos.  Verás cómo vas aflojando todos los músculos de la cara.</a:t>
            </a:r>
            <a:endParaRPr lang="en-US" sz="1800" i="1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7218218" y="2456584"/>
            <a:ext cx="1737163" cy="1228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8725" y="3657600"/>
            <a:ext cx="64849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GT" sz="1800" b="1" dirty="0">
                <a:latin typeface="Eras Light ITC" pitchFamily="34" charset="0"/>
                <a:cs typeface="Times New Roman" pitchFamily="18" charset="0"/>
              </a:rPr>
              <a:t>Ejercicio </a:t>
            </a:r>
            <a:r>
              <a:rPr lang="en-US" sz="1800" b="1" dirty="0">
                <a:latin typeface="Eras Light ITC" pitchFamily="34" charset="0"/>
                <a:cs typeface="Times New Roman" pitchFamily="18" charset="0"/>
              </a:rPr>
              <a:t>II</a:t>
            </a:r>
          </a:p>
          <a:p>
            <a:pPr eaLnBrk="1" hangingPunct="1"/>
            <a:endParaRPr lang="en-US" sz="18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r>
              <a:rPr lang="es-GT" sz="1800" dirty="0">
                <a:latin typeface="Eras Light ITC" pitchFamily="34" charset="0"/>
                <a:cs typeface="Times New Roman" pitchFamily="18" charset="0"/>
              </a:rPr>
              <a:t>Toma un libro y ponte a leer en voz alta, lentamente y silabeando:</a:t>
            </a:r>
            <a:endParaRPr lang="en-US" sz="18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r>
              <a:rPr lang="es-GT" sz="1800" dirty="0">
                <a:latin typeface="Eras Light ITC" pitchFamily="34" charset="0"/>
                <a:cs typeface="Times New Roman" pitchFamily="18" charset="0"/>
              </a:rPr>
              <a:t>Cuan-do-el-</a:t>
            </a:r>
            <a:r>
              <a:rPr lang="es-GT" sz="1800" dirty="0" err="1">
                <a:latin typeface="Eras Light ITC" pitchFamily="34" charset="0"/>
                <a:cs typeface="Times New Roman" pitchFamily="18" charset="0"/>
              </a:rPr>
              <a:t>co</a:t>
            </a:r>
            <a:r>
              <a:rPr lang="es-GT" sz="1800" dirty="0">
                <a:latin typeface="Eras Light ITC" pitchFamily="34" charset="0"/>
                <a:cs typeface="Times New Roman" pitchFamily="18" charset="0"/>
              </a:rPr>
              <a:t>-ro-</a:t>
            </a:r>
            <a:r>
              <a:rPr lang="es-GT" sz="1800" dirty="0" err="1">
                <a:latin typeface="Eras Light ITC" pitchFamily="34" charset="0"/>
                <a:cs typeface="Times New Roman" pitchFamily="18" charset="0"/>
              </a:rPr>
              <a:t>nel</a:t>
            </a:r>
            <a:r>
              <a:rPr lang="es-GT" sz="1800" dirty="0">
                <a:latin typeface="Eras Light ITC" pitchFamily="34" charset="0"/>
                <a:cs typeface="Times New Roman" pitchFamily="18" charset="0"/>
              </a:rPr>
              <a:t>-Au-re-</a:t>
            </a:r>
            <a:r>
              <a:rPr lang="es-GT" sz="1800" dirty="0" err="1">
                <a:latin typeface="Eras Light ITC" pitchFamily="34" charset="0"/>
                <a:cs typeface="Times New Roman" pitchFamily="18" charset="0"/>
              </a:rPr>
              <a:t>lia</a:t>
            </a:r>
            <a:r>
              <a:rPr lang="es-GT" sz="1800" dirty="0">
                <a:latin typeface="Eras Light ITC" pitchFamily="34" charset="0"/>
                <a:cs typeface="Times New Roman" pitchFamily="18" charset="0"/>
              </a:rPr>
              <a:t>-no-Buen-</a:t>
            </a:r>
            <a:r>
              <a:rPr lang="es-GT" sz="1800" dirty="0" err="1">
                <a:latin typeface="Eras Light ITC" pitchFamily="34" charset="0"/>
                <a:cs typeface="Times New Roman" pitchFamily="18" charset="0"/>
              </a:rPr>
              <a:t>dí</a:t>
            </a:r>
            <a:r>
              <a:rPr lang="es-GT" sz="1800" dirty="0">
                <a:latin typeface="Eras Light ITC" pitchFamily="34" charset="0"/>
                <a:cs typeface="Times New Roman" pitchFamily="18" charset="0"/>
              </a:rPr>
              <a:t>-a...</a:t>
            </a:r>
            <a:endParaRPr lang="en-US" sz="18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endParaRPr lang="en-US" sz="20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/>
            <a:r>
              <a:rPr lang="es-GT" sz="1800" dirty="0">
                <a:latin typeface="Eras Light ITC" pitchFamily="34" charset="0"/>
                <a:cs typeface="Times New Roman" pitchFamily="18" charset="0"/>
              </a:rPr>
              <a:t>Avanza algunos párrafos así, exagerando la lectura, como haciendo muecas para hablar. Luego, silabea más rápido, asegurándote que pronuncias cada una de las letras de cada palabra. </a:t>
            </a:r>
            <a:endParaRPr lang="en-US" sz="1800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290341" y="5294109"/>
            <a:ext cx="1778341" cy="117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57200" y="4046220"/>
            <a:ext cx="1827014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191250" y="4732020"/>
            <a:ext cx="25146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314700" y="452582"/>
            <a:ext cx="25146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7893" name="Text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667000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ES" sz="2800">
                <a:latin typeface="Gabriola" pitchFamily="82" charset="0"/>
              </a:rPr>
              <a:t>El mismo Señor me ha dado una lengua de discípulo,</a:t>
            </a:r>
          </a:p>
          <a:p>
            <a:pPr algn="ctr" eaLnBrk="1" hangingPunct="1"/>
            <a:r>
              <a:rPr lang="es-ES" sz="2800">
                <a:latin typeface="Gabriola" pitchFamily="82" charset="0"/>
              </a:rPr>
              <a:t>para que yo sepa reconfortar al fatigado con una palabra de aliento.</a:t>
            </a:r>
          </a:p>
          <a:p>
            <a:pPr algn="ctr" eaLnBrk="1" hangingPunct="1"/>
            <a:r>
              <a:rPr lang="es-ES" sz="2000">
                <a:latin typeface="Gabriola" pitchFamily="82" charset="0"/>
              </a:rPr>
              <a:t>Isaías 50:4</a:t>
            </a:r>
            <a:endParaRPr lang="en-US" sz="2000">
              <a:latin typeface="Gabriola" pitchFamily="8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891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Habilidades de Comunicación </a:t>
            </a:r>
            <a:b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No Verbales</a:t>
            </a:r>
            <a:endParaRPr lang="en-US" sz="3200" b="1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895600" y="1447800"/>
            <a:ext cx="6019800" cy="4572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Postura</a:t>
            </a: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Contacto Visual</a:t>
            </a: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Reverencia</a:t>
            </a: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Posición de las Manos</a:t>
            </a: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Moverse y Caminar</a:t>
            </a:r>
          </a:p>
          <a:p>
            <a:pPr marL="0" indent="0" algn="just" eaLnBrk="1" hangingPunct="1">
              <a:defRPr/>
            </a:pPr>
            <a:endParaRPr lang="en-US" sz="2200" dirty="0" smtClean="0">
              <a:latin typeface="Eras Light ITC" pitchFamily="34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es-MX" sz="2200" dirty="0" smtClean="0">
                <a:latin typeface="Eras Light ITC" pitchFamily="34" charset="0"/>
                <a:cs typeface="Times New Roman" pitchFamily="18" charset="0"/>
              </a:rPr>
              <a:t>Cometer Errores</a:t>
            </a:r>
            <a:endParaRPr lang="en-US" sz="22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38917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8918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91403" y="5181600"/>
            <a:ext cx="2179394" cy="145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354618" y="1600200"/>
            <a:ext cx="2466975" cy="2235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993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Postura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39941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6477000" y="4985327"/>
            <a:ext cx="2171700" cy="143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1447800"/>
            <a:ext cx="6324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Si está encorvado, distraerá a las personas de la lectura, de la misma manera que distrae el inclinarse hacia atrás y meter las manos en los bolsillos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12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Permanezca quieto y evite moverse nerviosamente cuando está de pie frente al ambón (púlpito/pódium)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12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Una buena postura relajada, ni rígida ni descuidada, es muy necesaria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12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Eche los hombros hacia atrás, coloque sus piernas justo debajo de los hombros (no trabe las rodillas!) y mantenga la espalda recta</a:t>
            </a:r>
            <a:endParaRPr lang="es-US" sz="200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096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Contacto Visual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096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096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65137" y="5181600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934200" y="2237239"/>
            <a:ext cx="1905000" cy="1264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667000" y="1524000"/>
            <a:ext cx="5638800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Es importante establecer un contacto visual con la comunidad de </a:t>
            </a:r>
            <a:r>
              <a:rPr lang="es-ES" sz="2000" dirty="0" err="1">
                <a:latin typeface="Eras Light ITC" pitchFamily="34" charset="0"/>
                <a:cs typeface="+mn-cs"/>
              </a:rPr>
              <a:t>fé</a:t>
            </a:r>
            <a:r>
              <a:rPr lang="es-ES" sz="2000" dirty="0">
                <a:latin typeface="Eras Light ITC" pitchFamily="34" charset="0"/>
                <a:cs typeface="+mn-cs"/>
              </a:rPr>
              <a:t>, o asamblea, mientras lee desde el ambón</a:t>
            </a:r>
          </a:p>
          <a:p>
            <a:pPr>
              <a:defRPr/>
            </a:pPr>
            <a:endParaRPr lang="es-ES" sz="28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No dar miradas rápidas </a:t>
            </a:r>
          </a:p>
          <a:p>
            <a:pPr>
              <a:defRPr/>
            </a:pPr>
            <a:endParaRPr lang="es-ES" sz="28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No haga movimientos rápidos de lado a lado a través de la iglesia, que en realidad no fija la vista en nadie; ni de un vistazo por encima de las cabezas de los oyentes</a:t>
            </a:r>
          </a:p>
          <a:p>
            <a:pPr>
              <a:defRPr/>
            </a:pPr>
            <a:endParaRPr lang="es-ES" sz="28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No caiga en un movimiento mecánico: hacia arriba y hacia la derecha, hacia arriba y hacia la izquierda, izquierda, derecha, etc.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43200" y="4114800"/>
            <a:ext cx="4800600" cy="4572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dirty="0" smtClean="0">
                <a:latin typeface="Eras Light ITC" pitchFamily="34" charset="0"/>
                <a:cs typeface="Times New Roman" pitchFamily="18" charset="0"/>
              </a:rPr>
              <a:t>Pierda Su Aliento, Pierda Su Voz</a:t>
            </a:r>
            <a:endParaRPr lang="en-US" sz="24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5123" name="Rectangle 10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5124" name="Picture 1070" descr="Interior of hot-air ballo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07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0"/>
            <a:ext cx="6781800" cy="1524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5126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362200" y="0"/>
            <a:ext cx="6781800" cy="15240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Respiración Adecuada y</a:t>
            </a:r>
            <a:b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Control de la Respiración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2514600" y="1676400"/>
            <a:ext cx="1600200" cy="205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010400" y="4953000"/>
            <a:ext cx="1772478" cy="1340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044950" y="2227263"/>
            <a:ext cx="5099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s-MX" dirty="0" smtClean="0">
                <a:latin typeface="Eras Light ITC" pitchFamily="34" charset="0"/>
                <a:cs typeface="Times New Roman" pitchFamily="18" charset="0"/>
              </a:rPr>
              <a:t>La </a:t>
            </a:r>
            <a:r>
              <a:rPr lang="es-MX" dirty="0">
                <a:latin typeface="Eras Light ITC" pitchFamily="34" charset="0"/>
                <a:cs typeface="Times New Roman" pitchFamily="18" charset="0"/>
              </a:rPr>
              <a:t>parte más importante de </a:t>
            </a:r>
            <a:r>
              <a:rPr lang="es-MX" dirty="0" smtClean="0">
                <a:latin typeface="Eras Light ITC" pitchFamily="34" charset="0"/>
                <a:cs typeface="Times New Roman" pitchFamily="18" charset="0"/>
              </a:rPr>
              <a:t>la técnica </a:t>
            </a:r>
            <a:r>
              <a:rPr lang="es-MX" dirty="0">
                <a:latin typeface="Eras Light ITC" pitchFamily="34" charset="0"/>
                <a:cs typeface="Times New Roman" pitchFamily="18" charset="0"/>
              </a:rPr>
              <a:t>vocal es la "</a:t>
            </a:r>
            <a:r>
              <a:rPr lang="es-MX" dirty="0" smtClean="0">
                <a:latin typeface="Eras Light ITC" pitchFamily="34" charset="0"/>
                <a:cs typeface="Times New Roman" pitchFamily="18" charset="0"/>
              </a:rPr>
              <a:t>respiración“!</a:t>
            </a:r>
            <a:endParaRPr lang="en-US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04800" y="5486400"/>
            <a:ext cx="1752600" cy="116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>
              <a:latin typeface="Eras Medium ITC" pitchFamily="34" charset="0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El Momento Adecuado </a:t>
            </a:r>
            <a:b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Para El Contacto Visual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1988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1989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25294" y="5257800"/>
            <a:ext cx="2108435" cy="1403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1447800"/>
            <a:ext cx="480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latin typeface="Eras Light ITC" pitchFamily="34" charset="0"/>
              </a:rPr>
              <a:t>Hay ocasiones y momentos cuando el contacto visual es propio y hasta se pudiera decir que es necesario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0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latin typeface="Eras Light ITC" pitchFamily="34" charset="0"/>
              </a:rPr>
              <a:t>Cuando se anuncia la lectura y cuando se da el diálogo final de la lectura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0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latin typeface="Eras Light ITC" pitchFamily="34" charset="0"/>
              </a:rPr>
              <a:t>Es importante mirar a las personas durante la lectura</a:t>
            </a:r>
          </a:p>
          <a:p>
            <a:pPr eaLnBrk="1" hangingPunct="1">
              <a:buFont typeface="Wingdings" pitchFamily="2" charset="2"/>
              <a:buChar char="ü"/>
            </a:pPr>
            <a:endParaRPr lang="es-ES" sz="20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000">
                <a:latin typeface="Eras Light ITC" pitchFamily="34" charset="0"/>
              </a:rPr>
              <a:t>Se sentirá mucho más cómodo al hacer un contacto visual durante toda la lectura si se ha familiarizado bien con ella, como para poder mirar a la gente y volver la vista al Leccionario sin perderse</a:t>
            </a:r>
            <a:endParaRPr lang="es-US" sz="2000">
              <a:latin typeface="Eras Light IT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7239001" y="1550457"/>
            <a:ext cx="1703932" cy="191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301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Reverencia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3012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3013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324600" y="5127990"/>
            <a:ext cx="2438400" cy="137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238694" y="5304437"/>
            <a:ext cx="1827083" cy="1217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1477963"/>
            <a:ext cx="6400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Todo gesto litúrgico que haga deberá hacerse con cuidado, calma, gracia y reverencia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20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El gesto que más haga será inclinar la cabeza, si pasa frente al altar de camino hacia el ambón o de regreso a la banca (no hay razón para inclinar la cabeza si no pasa frente al altar)</a:t>
            </a:r>
          </a:p>
          <a:p>
            <a:pPr eaLnBrk="1" hangingPunct="1">
              <a:buFont typeface="Wingdings" pitchFamily="2" charset="2"/>
              <a:buChar char="v"/>
            </a:pPr>
            <a:endParaRPr lang="es-ES" sz="2000">
              <a:latin typeface="Eras Light ITC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Todos los que entran en el santuario, salen o pasan delante del altar hacen una inclinación profunda al altar</a:t>
            </a:r>
            <a:endParaRPr lang="es-US" sz="2000">
              <a:latin typeface="Eras Light IT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2971800" y="4978829"/>
            <a:ext cx="2286000" cy="1521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403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Posición de las Manos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4036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4037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417512" y="5181600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6974346" y="1447800"/>
            <a:ext cx="1895238" cy="2409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632729" y="4556150"/>
            <a:ext cx="2133600" cy="142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1588" y="1981200"/>
            <a:ext cx="434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En general, los gestos con las manos no son necesarios cuando se sirve como lector</a:t>
            </a:r>
            <a:endParaRPr lang="es-US" sz="2000">
              <a:latin typeface="Eras Light ITC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6663" y="4454525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s-ES" sz="2000">
                <a:latin typeface="Eras Light ITC" pitchFamily="34" charset="0"/>
              </a:rPr>
              <a:t>Deje las manos descansar sobre el ambón, sosteniendo o tomando el Leccionario, o sutilmente señalando las frases con el dedo</a:t>
            </a:r>
            <a:endParaRPr lang="es-US" sz="2000">
              <a:latin typeface="Eras Light IT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505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Moverse y Caminar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5060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5061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4612" y="5105400"/>
            <a:ext cx="2209800" cy="154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591549" y="4495800"/>
            <a:ext cx="2323101" cy="182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590800" y="1524000"/>
            <a:ext cx="63246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Todos nuestros movimientos deben hacerse con un propósito y reverencia</a:t>
            </a:r>
          </a:p>
          <a:p>
            <a:pPr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 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Es importante manejar el Evangeliario  y el Leccionario con sumo respeto</a:t>
            </a:r>
          </a:p>
          <a:p>
            <a:pPr>
              <a:defRPr/>
            </a:pPr>
            <a:endParaRPr lang="es-ES" sz="2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El Evangeliario  y el Leccionario deben llevarse con ambas manos y tomarse con mucho cuidado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608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Cometer Errores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46084" name="Rectangle 10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46085" name="Picture 1070" descr="Interior of hot-air ballo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87574" y="5257800"/>
            <a:ext cx="1983875" cy="13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2514600" y="1447800"/>
            <a:ext cx="64770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¿Es mejor seguir adelante o volver atrás y leer de manera correcta?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Algunas veces es más conveniente dejar el error atrás rápidamente y permitir que los oyentes hagan la corrección obvia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Si se ve afectado seriamente el significado de una declaración, contradiciendo el significado del texto o que pudiera desconcertar o confundir a la comunidad, es mejor volver atrás y releer lo que se ha leído mal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Hacer una breve pausa seguida de un "perdón", y luego re-leer la frase, es suficiente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Cuide de no re-leer demasiado rápido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es-ES" sz="1000" dirty="0">
              <a:latin typeface="Eras Light ITC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s-ES" sz="2000" dirty="0">
                <a:latin typeface="Eras Light ITC" pitchFamily="34" charset="0"/>
                <a:cs typeface="+mn-cs"/>
              </a:rPr>
              <a:t>De al pensamiento todo su valor; léalo como si fuera la primera vez</a:t>
            </a:r>
            <a:endParaRPr lang="es-US" sz="2000" dirty="0">
              <a:latin typeface="Eras Light ITC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614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Respiración Adecuada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90800" y="1676400"/>
            <a:ext cx="4724400" cy="3128818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Postura adecuada </a:t>
            </a:r>
          </a:p>
          <a:p>
            <a:pPr marL="0" indent="0" algn="l" eaLnBrk="1" hangingPunct="1">
              <a:defRPr/>
            </a:pP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Respiraciones Profundas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endParaRPr lang="es-MX" sz="2000" dirty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Utilización del Diafragma y la pared abdominal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endParaRPr lang="es-MX" sz="2000" dirty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Respiración durante las Pausas Naturales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6149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6150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495800" y="4798504"/>
            <a:ext cx="2514600" cy="1678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417512" y="5334000"/>
            <a:ext cx="1524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55" y="1524000"/>
            <a:ext cx="19431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815325" y="4642692"/>
            <a:ext cx="1828800" cy="1294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1" name="Rectangle 10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717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Ejercicio De Respiración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514600" y="1828800"/>
            <a:ext cx="4419600" cy="2229090"/>
          </a:xfrm>
        </p:spPr>
        <p:txBody>
          <a:bodyPr/>
          <a:lstStyle/>
          <a:p>
            <a:pPr algn="l" eaLnBrk="1" hangingPunct="1">
              <a:buFont typeface="Arial Narrow" pitchFamily="34" charset="0"/>
              <a:buAutoNum type="arabicPeriod"/>
            </a:pPr>
            <a:r>
              <a:rPr lang="es-MX" sz="1800" dirty="0" smtClean="0">
                <a:latin typeface="Eras Light ITC" pitchFamily="34" charset="0"/>
                <a:cs typeface="Times New Roman" pitchFamily="18" charset="0"/>
              </a:rPr>
              <a:t>Una postura adecuada es esencial para permitir que los pulmones se expandan completamente.</a:t>
            </a:r>
            <a:endParaRPr lang="en-US" sz="18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Arial Narrow" pitchFamily="34" charset="0"/>
              <a:buAutoNum type="arabicPeriod"/>
            </a:pPr>
            <a:endParaRPr lang="es-MX" sz="1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Arial Narrow" pitchFamily="34" charset="0"/>
              <a:buAutoNum type="arabicPeriod"/>
            </a:pPr>
            <a:r>
              <a:rPr lang="es-MX" sz="1800" dirty="0" smtClean="0">
                <a:latin typeface="Eras Light ITC" pitchFamily="34" charset="0"/>
                <a:cs typeface="Times New Roman" pitchFamily="18" charset="0"/>
              </a:rPr>
              <a:t>Inhale lentamente por la nariz mientras se imagina que es un recipiente que se va llenando de aire.</a:t>
            </a:r>
            <a:endParaRPr lang="en-US" sz="18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7174" name="Rectangle 10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7175" name="Picture 1070" descr="Interior of hot-air balloon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683000" y="5105400"/>
            <a:ext cx="1219200" cy="1451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48125" y="3904673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 Narrow" pitchFamily="34" charset="0"/>
              <a:buAutoNum type="arabicPeriod" startAt="3"/>
            </a:pPr>
            <a:r>
              <a:rPr lang="es-MX" sz="1800" dirty="0">
                <a:latin typeface="Eras Light ITC" pitchFamily="34" charset="0"/>
                <a:cs typeface="Times New Roman" pitchFamily="18" charset="0"/>
              </a:rPr>
              <a:t>Retenga la respiración mientras cuenta hasta </a:t>
            </a:r>
            <a:r>
              <a:rPr lang="es-MX" sz="1800" dirty="0" smtClean="0">
                <a:latin typeface="Eras Light ITC" pitchFamily="34" charset="0"/>
                <a:cs typeface="Times New Roman" pitchFamily="18" charset="0"/>
              </a:rPr>
              <a:t>cinco.</a:t>
            </a:r>
            <a:endParaRPr lang="en-US" sz="18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 Narrow" pitchFamily="34" charset="0"/>
              <a:buAutoNum type="arabicPeriod" startAt="3"/>
            </a:pPr>
            <a:endParaRPr lang="es-MX" sz="1000" dirty="0">
              <a:latin typeface="Eras Light ITC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 Narrow" pitchFamily="34" charset="0"/>
              <a:buAutoNum type="arabicPeriod" startAt="3"/>
            </a:pPr>
            <a:r>
              <a:rPr lang="es-MX" sz="1800" dirty="0">
                <a:latin typeface="Eras Light ITC" pitchFamily="34" charset="0"/>
                <a:cs typeface="Times New Roman" pitchFamily="18" charset="0"/>
              </a:rPr>
              <a:t>Exhale lentamente por la </a:t>
            </a:r>
            <a:r>
              <a:rPr lang="es-MX" sz="1800" dirty="0" smtClean="0">
                <a:latin typeface="Eras Light ITC" pitchFamily="34" charset="0"/>
                <a:cs typeface="Times New Roman" pitchFamily="18" charset="0"/>
              </a:rPr>
              <a:t>boca.</a:t>
            </a:r>
            <a:endParaRPr lang="en-US" sz="18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2545816" y="1295400"/>
            <a:ext cx="408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Eras Light ITC" pitchFamily="34" charset="0"/>
                <a:cs typeface="Times New Roman" pitchFamily="18" charset="0"/>
              </a:rPr>
              <a:t>Haga el ejercicio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de pie o sentad.</a:t>
            </a:r>
            <a:endParaRPr lang="es-MX" sz="2000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541637"/>
            <a:ext cx="1562100" cy="208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819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Beneficios De Una</a:t>
            </a:r>
            <a:b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Respiración Correcta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90800" y="1600200"/>
            <a:ext cx="6162675" cy="24384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Nos permite respirar con mayor eficacia.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1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Una postura adecuada para la respiración nos da un aspecto de mayor confianza y nos sentimos más seguros.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1000" dirty="0" smtClean="0">
              <a:latin typeface="Eras Light ITC" pitchFamily="34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La respiración profunda nos ayuda a reducir la tensión y a controlar mejor los nervios.</a:t>
            </a:r>
          </a:p>
        </p:txBody>
      </p:sp>
      <p:sp>
        <p:nvSpPr>
          <p:cNvPr id="8197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8198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3962400"/>
            <a:ext cx="19145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590800" y="41148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GT" sz="2000" dirty="0">
                <a:latin typeface="Eras Light ITC" pitchFamily="34" charset="0"/>
                <a:cs typeface="Times New Roman" pitchFamily="18" charset="0"/>
              </a:rPr>
              <a:t>Automáticamente impondrá un mejor ritmo durante su </a:t>
            </a:r>
            <a:r>
              <a:rPr lang="es-GT" sz="2000" dirty="0" smtClean="0">
                <a:latin typeface="Eras Light ITC" pitchFamily="34" charset="0"/>
                <a:cs typeface="Times New Roman" pitchFamily="18" charset="0"/>
              </a:rPr>
              <a:t>lectura. 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921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Consejos Para Practicar</a:t>
            </a:r>
            <a:b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Las Técnicas de Respiración</a:t>
            </a:r>
            <a:endParaRPr lang="en-US" sz="3200" dirty="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90800" y="1524000"/>
            <a:ext cx="5029200" cy="4572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Practique la respiración mientras conduce.</a:t>
            </a:r>
            <a:endParaRPr lang="en-US" sz="2000" i="1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9221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9222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696200" y="1524000"/>
            <a:ext cx="1447800" cy="177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3124200" y="4648200"/>
            <a:ext cx="1477968" cy="185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90800" y="2057400"/>
            <a:ext cx="4953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Practique la respiración mientras está sentado detrás de su escritorio o en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casa.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590800" y="2870200"/>
            <a:ext cx="495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Practique la respiración justo antes de ir a dormir o mientras está acostado en el suelo al final de una sesión de deporte o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ejercicio.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324600" y="4953000"/>
            <a:ext cx="1962150" cy="1236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0"/>
            <a:ext cx="6781800" cy="129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024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62200" y="0"/>
            <a:ext cx="6781800" cy="1295400"/>
          </a:xfrm>
        </p:spPr>
        <p:txBody>
          <a:bodyPr/>
          <a:lstStyle/>
          <a:p>
            <a:pPr eaLnBrk="1" hangingPunct="1"/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Consejos Para Practicar</a:t>
            </a:r>
            <a:b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</a:br>
            <a:r>
              <a:rPr lang="es-MX" sz="3200" smtClean="0">
                <a:solidFill>
                  <a:schemeClr val="tx1"/>
                </a:solidFill>
                <a:latin typeface="Eras Medium ITC" pitchFamily="34" charset="0"/>
                <a:cs typeface="Times New Roman" pitchFamily="18" charset="0"/>
              </a:rPr>
              <a:t>Las Técnicas de Respiración</a:t>
            </a:r>
            <a:endParaRPr lang="en-US" sz="3200" smtClean="0">
              <a:solidFill>
                <a:schemeClr val="tx1"/>
              </a:solidFill>
              <a:latin typeface="Eras Medium IT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27156" y="1971675"/>
            <a:ext cx="6248400" cy="4572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Respire por la nariz para proteger sus cuerdas vocales.</a:t>
            </a:r>
            <a:endParaRPr lang="en-US" sz="2000" dirty="0" smtClean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0245" name="Rectangle 10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pic>
        <p:nvPicPr>
          <p:cNvPr id="10246" name="Picture 1070" descr="Interior of hot-air ballo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35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391399" y="3336213"/>
            <a:ext cx="1547707" cy="232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514600" y="2428875"/>
            <a:ext cx="6248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La respiración por la boca puede secar sus cuerdas vocales y hacerle sentir la garganta irritada.</a:t>
            </a:r>
          </a:p>
          <a:p>
            <a:pPr algn="just" eaLnBrk="1" hangingPunct="1">
              <a:spcBef>
                <a:spcPct val="20000"/>
              </a:spcBef>
            </a:pP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14600" y="14478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Siempre comience con una buena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postura.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514600" y="3200400"/>
            <a:ext cx="472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 dirty="0">
                <a:latin typeface="Eras Light ITC" pitchFamily="34" charset="0"/>
                <a:cs typeface="Times New Roman" pitchFamily="18" charset="0"/>
              </a:rPr>
              <a:t>Póngale atención a su respiración durante sus prácticas de lectura y durante el transcurso de la </a:t>
            </a:r>
            <a:r>
              <a:rPr lang="es-MX" sz="2000" dirty="0" smtClean="0">
                <a:latin typeface="Eras Light ITC" pitchFamily="34" charset="0"/>
                <a:cs typeface="Times New Roman" pitchFamily="18" charset="0"/>
              </a:rPr>
              <a:t>lectura.</a:t>
            </a:r>
            <a:endParaRPr lang="en-US" sz="2000" dirty="0">
              <a:latin typeface="Eras Light ITC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819400" y="4978400"/>
            <a:ext cx="1912938" cy="1421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NpgkPk1ItaH5SehUYzx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RrHwD7VRJ9DqWUnhlf6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EPIM7gYSkQkm7GsnCI9b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weVAfbCDoM4vAt8KXeQ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b2UsSmgbVru3itRw1MgH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iC5YeSKVlD1i3SGNifn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0xaESrd3xSMDKhnU7nr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20qYQdt0keGFBxNAZjH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vp8opo7ZLRwauadUAZA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W4GP7xn7iOJUu0QrN5Tk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8q3Cm5IIHAzXt3HAhAB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acA7gsgc0usAX8Pp2tXY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tZkU2feidIzZknqnJH5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qAFd38buDd57WgMuahpz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kwxMKdNiJOfqZtW92zwc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Sl7rONpjeZBhg8FgoYH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Svgix1fP3UbYEcFio0Tp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OHcNtLbxvDRBsBbvfn3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6hutB6zGq5HBHy5JxuE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62J36TLvl9k7BVj0a4Y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UQTDpwPzLqiyasJx0GVU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hAWaqxkzxzlk8S9tteG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O3KRgC4hUi2nzjGe6if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MUwAPhCUF8nbXHbJ5FC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t4lWnbiVylEKkaJQb9du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cQjQnwdGeX8nMTqygHu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iKjQMe8nwc05QUxqex4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ebxMOx1xHD39yyxxKYx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mG3w1QtXbrZcw7i0qBlZ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1GmYTHN6GcEhPQIhvb4J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9l2peJxWvrrYEna2XM9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m3EB6SlfkmRqIvLj45U5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xfish85aVLWpw0Wts3yJ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QQbk7teiAmQmNN6MroQ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QWAZQYwo5CAcdqnrqWFj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2fR96tj5w15kosgW1CW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z9d9nFBaTmHaNWtYmKYu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gtoDwvneoSusGHWX5Eu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CeFjs2fbFHKKSKLJ96M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dNEFciNK9dYIihM4pAi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FkgM2pFj0tGxR9Yc2lY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VOcclunAuLNzk3G0Qw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3lSBLW4rFJBRCkXQdjO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L3AD9lk8HS6rStjAAyi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cHIIIaDdw3nRAP18NJ6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B8qJcZCpREkQ3zZPrEnh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KasuxCIgkKoJRSUqCavu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40TtzrKz1h0uWygdC0uf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tQX8dn6W2xlH5rB33hw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SUsd4R47zqyf7rNrd8XwB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JnWlapxu06krx2vrens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8fsOCzWdJXTm7AcRcHox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nDUzxC38jCSgfHTmMYx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xbUVemaLHHVSRPT21k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uRlvYQUqZKR05JFCnGYx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lmP3sKWdCMIgG3zJnj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BLuKlDeFMDTplsz6LwLF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0QJanpXtC6ljvYFUoa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dJNt2i0uvD6ElTcs8rJCz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iO2B2DjEGFsalYkhmxg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VnxA4sVHMV3VyU7Lmj9Y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QlDHA6NWwYVGTF4rzQIZ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7qpqaAaWZbbfwcXnSPTP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ZS1rHVKjfrNjddhaVcMz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vD9SucYT5282qxpITfc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sbPZDcrluG9GIpAOM64V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rcYK5ITG3P5fmniPrxk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SmmOsBv0VKoQwEerEZbb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baMJKdjxmiPLcXTJ6g0p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Wba1q3OElzpG0NXlXFmv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qBbkVHr3lWLTeBzJNfJH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mvW5MLjk2tO9KzQ586di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8s5TeKZwNY9qjkidini3i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U7zlMeS6MLQafFnQVFK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44QZSH7CtE2TBPvqY5s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iAjbHhbxxczC2vvMmbZ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7m4ykuHFyYC1MgGGZQqV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jZN0VbJgWvK6sX79WHQ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WEexfkSQvmZGT7oxbCa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Z0Jf6Fb9Km5h24LkzvWh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Xbct2yCWvuRukIJ5orsO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gFNJzQTJ5dcIZMhG535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0bU2oC7kWlzTK3sn6lf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5k5Z3TqScekSFBPwsgB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851deIXKxK785zXoyeU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ySnQyASZpwAfb0XPFIU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Kxwfz3HnQdGOw9QoanRx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xQnWrJyc9HDY7Pji0Ph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yntNZhyxB9e90FRCBYO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0vVUSkSMuA3bpHzUla7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ay104Rm1gkU9i0tEKhDB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KYPEroejc1jydVLYdGbz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eQnR8Wex0sTGN3bqqXNX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PJNySL4XqwBPJYgzfh4F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Ew7HNMgdMVMl0D4A4st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5Yjc9QIwSsRY4gqbYhG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2nYCvFdCcYQhr9nADpv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u2zN9SubmNDpVWewl2j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7NOhNoEgItCITV3Hvk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E1erm64sXN4BUMZS56x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QQL627Oy06YODJCksyYI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fo5iAtJMRCwuUGLIrTQ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Nc2itDxY8fh59N3l1xb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Ei1hICe2tvWue1p3CrUY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kPDcPK4ZUPCYyKhcVUK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8Ey1WYVKly9PXbEwNtXu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RftEMqw0dz2zHYDNO54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OIM6xo6g8h90Njyhcuek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NouGT0FRpsDMqKRGT7TX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P0ztdYRBuVgbW4Xg1tMI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pGajexTAV9JeVoBRv6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yxlmECBwQfiwMWghgUR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CHIHXgg0EDTYE49LhKYV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n0TOpwB6qna2ZNvzL8YP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3cPt41BNlaSIjaqq7nYO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3SoOmWkti2aUXGYVrzv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aguk9l0AQIKG8W4fEFs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xodJrcVpj5k4I7k2MZsI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agy1QcVPb87jJ57pTO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m4eWVCSsq9E5eWbqlJt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WooeVm6D3J3vUuNThiXI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OdPpDI0UPemGz4I7gKVf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EERaettVYVKa7PyGHvm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dB3Qh0Hy5w9qe3ol9xh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1I2GCrsawcsYJKnK8Ca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LKmXlABrlWRJC88xQ1s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H96NjWnJBXaSWikE5Ry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607eCAM8FXJd2dRxhF4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zJbQdcWAejHb25G4kMX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9Jf7MxAT0ebcrn3Mnzc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wRaMRdlhERCmAsA5po0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AeJJGLbRnGWzXclDOl8Bz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QEi1ypngcsJcoX0GmyJ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z4MAbhaN4o63Sj7ycNR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UF4xbHhdJWQEu7D6Zgi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TRfc8oHDMzTFhAwqm8d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C9vDT8aLRiI9aUkZ8L5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ac2w2LqJ48hPf6Gvvzt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W7qB5n0rmIr5YiBm6pk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SkFdiDgwWBOAgU6qF3IC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n98nT8t3Gzlmf5WS4ma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1OguSxUd1MKJdZ6FXXP3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go2GgFKhpBOjWv5VJ82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eTF0uNYmrVMxSKkcROjp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yV8qM9C2OSW2991faWi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PdQ5mVBrDyvTGoLJPZh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wpClAxgeAu4tlKR30OJp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BQAbbCDm66AFoJOrz5Mz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XFNhn6WujKLCOLKolEA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TFl8fzfDCxC9TUnTewqC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UMV2GbJ8Z43ZM8VfRme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ZERQ0sp3NLb3LzdcT4Uu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p6CSmurpMEzucUtbSDX9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6U8fYZF3n6HGMgaQahI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OIml1EtaLEGrxXIKtqoJ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m5NW13TCLBgO6pTCX0A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AzzhI3x1InMyQRH5klCi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ZkId7pOhyxUJmhy5Cqh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aJRiRQtn8aJi5tdOVtOu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PeYmw8oaLvDtpaS0aqLCZ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Tm3B4SoaVbbV9ZlPxXO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03b5ROuNko0rPvegMBZY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7ajes5WRFSk9m0qZ0zF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UI9QAhbdbqvrV0LCloR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6G8ePMApi6HkgA5BvEF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EU5pdodhgm4MBtHmsoC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9JMccL5b5iTfgoT0Xj1B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9BqekfqiNFzCCgw5dxTB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KAKbxKTdOfrc1e9qycb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guYCT9cgPUMgauF2Qtn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kprtc2QqA6xokfcVQJ1x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pL4FKvlIDMMr9zaqW9qo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IL9qQVDD21oO0Gpxhk5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CT5CLpNR71cJ2ivkFq4Z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2lzt1pS5jrdX9gkeadQb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QJuijRsxo29J4ezkWC5A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BgE61XFENt1QQK3honY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w59f0qgQ8yRGJiPUnVp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68yU2JEVfuTipYQtIiBp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VipzaTPscSFQKyWMXeoX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Za0Kru03B27M9RPqgn1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0SyhXBXbgGpsjfyqrls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JYo5WwY1WE7098cawp5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mHyARQVFdcHn8zSRErc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li5qdhP23QRjBHxlF86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iMZChEKEdxGCmfvqCEQb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9Tt6assBnd6T3HTsdIyU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wPYakiL48tkqZjrBZaho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DZlhQewrqfLrgaE6jsT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Zdeqzf84oHr1uiGqdGD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iVgcZ1FGTKecbZP2swy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Fy2hWSQPvtVrHp1EfuMK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d4YFhgZmBI8dgH9I4MP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gKip1Nh3TjJElYihAzP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5xjEqCmowiDv9lpPKi4V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it9jvxq0UhLrNdmRfb5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tBmapMbfe5T3sOfHiJD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STb5UIjD4jpt0xWk8DO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xJLyByTlVUp1JtZkRsV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EYNIKYBZ5Kpblrjm6LK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eNfdxh1qJVqDyF7MEaBe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YlwC3aSRRqJ3l9sKQ6c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3ZOtlOLlJsFX5MKTNUJV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Bx7x0vl9Phb9UOTgCNeK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wnmxBdYQZtEongmOOfZz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MVRV0whWH5EF1JbsT8bZ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vwrCUOZYKrk8BqFFcry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JIfCCllQnD43qktnBsXI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lS7KNeWJrgWVNJnicECU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soTmtCsquYpj1liTZieD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3y0kcPQ552fwnmuSx7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TqsXSZ9LcHrJhCLTabi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7vxKZjgi6p8EOzKs16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Ggm0Nj6u0qufrvNrPxO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oIyV755NKQEdOgnZvWcB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az8fEzhlwnXRSErSc1o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AdGx4P2SAkpFyZNSqvvo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gXnJxCKbdb2wYUz7vrj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4ph3FiyePeUAvXCgzxqr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rd5s5kASIgjkXJalip7o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C20Sji034FsDv9D4xqAk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EXPXa9UwpvdA3sc1h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aC3QZ0IIbULwRIZsFp6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tBdUaCpbRaIDndESaMhJ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Rjd0HdRHOMJQPmUtlQT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8hzACkoisPAyMECWtW3P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uKe6hyW2K1vOaVr6Bwjv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fgAgQpnX6jrqNOmw2Qmp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kJkO9QQNYevGju4pX9Rf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3XuGvmlww5nzuXv1HxF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mJ8CK4ts8UQHdCLaT0Cz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3djp019PKhDQAKySBg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JNJTfxDEalp0GUjl4sjj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3n11C1pmwJpAuvF7LCc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HgdwATPlGtDqPf3ImJz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rA4DzgbAKDiaKmReUBf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B5qNGXHH73rMWrWYs8a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ijLigwHARjsKYZdMAeT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JXqphW96CSHPM61nHa0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prPlgJIGcYoC4xJR9Ho1f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jbsXKGyW3Vg4zNSQeKqK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39c7KdxI2Y2AEfWkbty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yIwdvQWf6rsJ7iKDVlpk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1Y9CUUyXcZKiBuAxHGMM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8V7DzyydguShGx4SW1H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I5Tp600p0WEIKwDW6Oh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YPHg3nDIy6oqQdvgl0pZ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4PD8caAhz7h9kSYNA64i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pkN2tPKK5KmGXhViuaAx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SgHQnFGGIfJIpnt0TOY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3afdk2vepajErwlDr44o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7WfSyPtgLz8KddxAakDb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oLVWFgmUJCDVd0kMd1Y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TejN2gJqdxhnQ6CTOZpF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hjAPyq9vcXdSHCSe5ai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iGpwG509R7VJm0H8wy6V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1aKMPD73VZbpjYbk7tTO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EQ9eakdYdWLKE2usrbZ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4qDeUgVLju6JuCsqBn6Wx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r73AnMEYjl4zpv0f3hc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19p11POT7u5pc6RGyZF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p33UA73Ek5zL6TalKOa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uZjTonJdeVSDJmY6fGP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Qq0XwceRmn9Py3BHJFU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Ts9NnDztALrt8STqRwY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kVdQSl7hXXExwXIFuugq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uUNVvxXay19cxyNIPAh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YI4IpMgVhiIHV8ChmTl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o4UJNiOn8t5oXfZr81w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kWklC8Hn5GI6vJ1LKEl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79AyInrglmbZKYosFGGK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dAvY6sAvc581lujPcE2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FRJgqnhS52vEObL4qkVO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VwY3miYEt8gItIOrW4Z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t59dGBflOA4kWdin0YT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o5I3fZoRPR3M2TT8Bnp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E8LB8y30ARz6H3vDlgXX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g9apuSmv0q3HrzhEQPN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iqxsBZkodSlDM3KUHhE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dWbQDY29amVrSCrJ4bD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5OtKpR4BEY0aHClUeFHrK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2ZCWmHp89XV3VddDeot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MZGFd6LCacl5UcdGBlJ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wOGdwqWfAYSlcDgHtjnx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IQj0qyM88duOtRYZAkGU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dzZAqURqFFbM6PUv0os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QnaoIuI2RR6kCK0P7ShI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puBelEiCnFZfvGum2IrB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GL854kisawzIBq2cmH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BhfbucwVAAzvqEbWahA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GLcavbgA9851KtCzpEIy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O31oo5GU0V0k0ZVVy81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tGRWpCX2UfTKX986Ma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1ptCDt5zxxVpAkxrF3XY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qf2MMsmRXLhiErtNYtW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OyyNzkvQh89hYdARHDc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1aMGtiqmTJdxpY8avpi2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7iG5YS5t1F14rueYT1l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8nsfd7Mj82MFqg7tmDLO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fUM5DIJbktFZ9iCJEYH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hmzxsb4qTAaPfdpu8Si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iL4YRpFIlG1E8ys7u3z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Zq6ORCYM6pWgB00ERkvB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Yua3gxuD8AhZLDR2y3Ky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IRXr6Pcfr6b0sCEOlri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bs7EpSCYZ97gtqrEa0c1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ZBenNOLsRyqlLi5PqFq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aOLbeoKHig6lnSmdJ1otZ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A6QlIw1D2obONtcyq1Kz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0oqJBGD2oaWba4o21bh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b4yJxsXreFkg6sVYUkZ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4hD6IK7ntZ3LWXPVE4Kv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RCi7an0yhFg3clbS9b4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QUXV63hXD4XadWqphzrF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03gAN2bOU26ALoafhXhk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1YhvdRc1ioyGZkzPSxKUJ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528erJTuvfTbUUFwfeLP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4Ca2f2iuo3DNXdryAsUp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HAufzKH2yb2bYv3otQb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x6Xr4GDjUJndVAy0tyM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KMfWucY4ewZR2oh8F1of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NKztQtnDevk5lbc8brl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6bbHwD5NK2ElLyxzbcG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e4x9IlSLWgbrYum1luG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wX26VxPXTqOWwvWGK2K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UUdHMa6Q9UzKxz7CplWZ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q8vIJQeiQzxWq9mUFKLY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2XQ4EJEPOTs38SdKEQ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mMYmz8DpxAI9haKV5s6v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Q5wYJbAh8iuIGbSI4B1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JTQItPzoWLPAVTPAorOf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Fyuz3nnvuDuxlD71ILIK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T5fZStczB1RkdidTLc1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NlrkEGiCsoDTnIjNDBN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UfOVJKMr1Mxzd5VrJqX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6oyctnI3xH3WFpj4uTiU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Mr75l8EgSwXy8Zv8mMZx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F0pPNOZwIUsHZRrG0PQy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hgDOAHI78l9DIxMDzU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uXqrDNTs4tZvJ8cZeiO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ym9TUmgWusb9MFo83Ue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DdODrzFLdnmnp3iJSwc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kzmwB6eTm5PRIW5gVGhJ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74jfAzuOxMComnhN1mB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dmJJZdkjy6gk8JCuadX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XPJy9WpArmBQQXvQzh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71exawco5L2soU0r3oU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JiTFYjDGJ0xsIHjBLSn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NoyBQ8d4kfPdiWEvySLp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UWci7sD1ACCTuv6ntus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DupmWfkuiSNLtBox1Lq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MzW9qtjsUTpvy91lzuMD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Lf5xiOfrwFkIPHoEm1pz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Aor9pbpgWmmCjHTKvoH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6J1uYWsHenDqT0UNQ9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oRiHDgg2BzSQiI7UctN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YTOSQHxyZjPEkachicr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x3IcFWWCdGjqSpSLqyu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1DnXIVaBNVcUlLaD2BB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8lUhMoxMTHJuY14OHd1r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eY37AMwTrbtShtGVwDP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pnJ5PknAWtgYFiJgWZm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u9Nk1iuNMX8LzFovXbv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TYlg9RMv9copAcf6oun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BUkld6Ap2EAljCey6aMk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CjNobgHPxqb5TAiuj45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PUI3Sr2aip4uwtwD7e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AuMNdsSqM5ijuTF7nfN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0o3OYFXR2KS7keh4dzi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cdZCXZQQ82zOtoKoucsU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qmzrQj1d4g71bQPlIY0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yvLSkP55pIWFMD3v8xOU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HrcTy8uuUQVAN4GYYc8Z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v4chcQtnHSfOjFqhXA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yFTCpYeMIuVom7c1EnF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ePdowdCITuL6Y2O5fcRu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KbPZPayCMYsimGPmQhE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ygmiyVboVAZLSmimFV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NvXYBU6ihnCwthJsS0HB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InVXZyVYvIjOKKpjW0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mfo5zUNU3ikgNA3EUyn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cFwY3z3GwtSv0FyUY0b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tuWPfi5wIlks3JzAQdR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nizn50zm7hfab12ejKB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VdQo71oCRNQsFu7OAnNk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jq6cpfCVbrwVpGnxsNh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ayCPkoaXJigC6EfRd4X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cSxxyCU6LL5Q71LfGbc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UyVoYsxw2pj7lJhNQx3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xgwd6XoM84ufYZCaErz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wZG1YSkF6Vqp1ERKlz7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D5LibGTB3hMRJxx4Zwr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OyYXiT6Z6rohmAgFGEMv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9VjdhABOOh3hckenZv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raXNjPMGsHFVO2ZGPo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0ij4lshMZNYiGt9ftgM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tcP8TnP0lQrqlsvczY9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zdEcJ0UzskhtUZy76Ajg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mBgvcojFFFHSrSEJYmuU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HD7yQqm7IAtbVHOQgTtj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AO1gBJipxcmtTCnDySj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pgWWV76Br8Lp2jxzPCPj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PsObsClA0zluoLkFOaiV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Htz36Y3HID39rt7JFuf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4yVLeaNE07uBKkBowmw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vmkXrCuHxZPECJVioIh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rfjRx5vOGU4wp18kKTT4"/>
</p:tagLst>
</file>

<file path=ppt/theme/theme1.xml><?xml version="1.0" encoding="utf-8"?>
<a:theme xmlns:a="http://schemas.openxmlformats.org/drawingml/2006/main" name="TS102823125">
  <a:themeElements>
    <a:clrScheme name="Achievement 3">
      <a:dk1>
        <a:srgbClr val="000000"/>
      </a:dk1>
      <a:lt1>
        <a:srgbClr val="FFFFFF"/>
      </a:lt1>
      <a:dk2>
        <a:srgbClr val="003399"/>
      </a:dk2>
      <a:lt2>
        <a:srgbClr val="808000"/>
      </a:lt2>
      <a:accent1>
        <a:srgbClr val="0066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AAB8E2"/>
      </a:accent5>
      <a:accent6>
        <a:srgbClr val="002D8A"/>
      </a:accent6>
      <a:hlink>
        <a:srgbClr val="FF9933"/>
      </a:hlink>
      <a:folHlink>
        <a:srgbClr val="FFCC66"/>
      </a:folHlink>
    </a:clrScheme>
    <a:fontScheme name="Achievem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>
          <a:solidFill>
            <a:srgbClr val="C00000"/>
          </a:solidFill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hievement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2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3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4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5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0033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6">
        <a:dk1>
          <a:srgbClr val="000000"/>
        </a:dk1>
        <a:lt1>
          <a:srgbClr val="FFFFFF"/>
        </a:lt1>
        <a:dk2>
          <a:srgbClr val="CC0000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CC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7">
        <a:dk1>
          <a:srgbClr val="777777"/>
        </a:dk1>
        <a:lt1>
          <a:srgbClr val="FFFFFF"/>
        </a:lt1>
        <a:dk2>
          <a:srgbClr val="6600CC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656565"/>
        </a:accent4>
        <a:accent5>
          <a:srgbClr val="FFFFFF"/>
        </a:accent5>
        <a:accent6>
          <a:srgbClr val="2D2DB9"/>
        </a:accent6>
        <a:hlink>
          <a:srgbClr val="6600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ievement 8">
        <a:dk1>
          <a:srgbClr val="000000"/>
        </a:dk1>
        <a:lt1>
          <a:srgbClr val="FFFFFF"/>
        </a:lt1>
        <a:dk2>
          <a:srgbClr val="3366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3366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DE612E-A918-474B-96F5-B4447C85C0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TS102823125</Template>
  <TotalTime>2888</TotalTime>
  <Words>2195</Words>
  <Application>Microsoft Office PowerPoint</Application>
  <PresentationFormat>On-screen Show (4:3)</PresentationFormat>
  <Paragraphs>276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Eras Light ITC</vt:lpstr>
      <vt:lpstr>Eras Medium ITC</vt:lpstr>
      <vt:lpstr>Gabriola</vt:lpstr>
      <vt:lpstr>Times New Roman</vt:lpstr>
      <vt:lpstr>Wingdings</vt:lpstr>
      <vt:lpstr>TS102823125</vt:lpstr>
      <vt:lpstr>PowerPoint Presentation</vt:lpstr>
      <vt:lpstr>PowerPoint Presentation</vt:lpstr>
      <vt:lpstr>PowerPoint Presentation</vt:lpstr>
      <vt:lpstr>Respiración Adecuada y Control de la Respiración</vt:lpstr>
      <vt:lpstr>Respiración Adecuada</vt:lpstr>
      <vt:lpstr>Ejercicio De Respiración</vt:lpstr>
      <vt:lpstr>Beneficios De Una Respiración Correcta</vt:lpstr>
      <vt:lpstr>Consejos Para Practicar Las Técnicas de Respiración</vt:lpstr>
      <vt:lpstr>Consejos Para Practicar Las Técnicas de Respiración</vt:lpstr>
      <vt:lpstr>Tono Monótono y Variedad Vocal</vt:lpstr>
      <vt:lpstr>Utilizando Variedad Vocal</vt:lpstr>
      <vt:lpstr>Variedad Vocal</vt:lpstr>
      <vt:lpstr>Variedad Vocal</vt:lpstr>
      <vt:lpstr>Ejercicios de Modulación Vocal</vt:lpstr>
      <vt:lpstr>1 Juan 5:5-6</vt:lpstr>
      <vt:lpstr>Énfasis y Acentuación de  Palabras y Frases</vt:lpstr>
      <vt:lpstr>Ejercicio para Ilustrar</vt:lpstr>
      <vt:lpstr>Observaciones</vt:lpstr>
      <vt:lpstr>  Beneficios del uso de Énfasis y Acentuación de Palabras y Frases  </vt:lpstr>
      <vt:lpstr>Responsabilidad como Lectores</vt:lpstr>
      <vt:lpstr>Tono de Voz</vt:lpstr>
      <vt:lpstr>Paso Adecuado y Velocidad de Lectura</vt:lpstr>
      <vt:lpstr>Trabalenguas</vt:lpstr>
      <vt:lpstr>Conclusión</vt:lpstr>
      <vt:lpstr>Paso Adecuado</vt:lpstr>
      <vt:lpstr>Advertencia</vt:lpstr>
      <vt:lpstr>PowerPoint Presentation</vt:lpstr>
      <vt:lpstr>PowerPoint Presentation</vt:lpstr>
      <vt:lpstr>Pausar</vt:lpstr>
      <vt:lpstr>Pausar</vt:lpstr>
      <vt:lpstr>Orientación</vt:lpstr>
      <vt:lpstr>Articulación y Pronunciación Clara</vt:lpstr>
      <vt:lpstr>Articulación</vt:lpstr>
      <vt:lpstr>Pronunciación</vt:lpstr>
      <vt:lpstr>Ejercicios Para Una Buena Articulación </vt:lpstr>
      <vt:lpstr>PowerPoint Presentation</vt:lpstr>
      <vt:lpstr>Habilidades de Comunicación  No Verbales</vt:lpstr>
      <vt:lpstr>Postura</vt:lpstr>
      <vt:lpstr>Contacto Visual</vt:lpstr>
      <vt:lpstr>El Momento Adecuado  Para El Contacto Visual</vt:lpstr>
      <vt:lpstr>Reverencia</vt:lpstr>
      <vt:lpstr>Posición de las Manos</vt:lpstr>
      <vt:lpstr>Moverse y Caminar</vt:lpstr>
      <vt:lpstr>Cometer Errores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Orali</dc:creator>
  <cp:lastModifiedBy>Lindsy Sambaer</cp:lastModifiedBy>
  <cp:revision>260</cp:revision>
  <cp:lastPrinted>1601-01-01T00:00:00Z</cp:lastPrinted>
  <dcterms:created xsi:type="dcterms:W3CDTF">2012-10-15T01:31:36Z</dcterms:created>
  <dcterms:modified xsi:type="dcterms:W3CDTF">2015-11-09T16:47:16Z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TC060889271033</vt:lpwstr>
  </property>
  <property fmtid="{D5CDD505-2E9C-101B-9397-08002B2CF9AE}" pid="3" name="Google.Documents.DocumentId">
    <vt:lpwstr>1Eiw66b5jSPRskzbemIY3kTb8ReKMaq1ARQZJqubduzM</vt:lpwstr>
  </property>
  <property fmtid="{D5CDD505-2E9C-101B-9397-08002B2CF9AE}" pid="4" name="Google.Documents.RevisionId">
    <vt:lpwstr>03196625558084119477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