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5"/>
  </p:notesMasterIdLst>
  <p:handoutMasterIdLst>
    <p:handoutMasterId r:id="rId16"/>
  </p:handoutMasterIdLst>
  <p:sldIdLst>
    <p:sldId id="275" r:id="rId2"/>
    <p:sldId id="276" r:id="rId3"/>
    <p:sldId id="271" r:id="rId4"/>
    <p:sldId id="282" r:id="rId5"/>
    <p:sldId id="274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70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029" autoAdjust="0"/>
    <p:restoredTop sz="96237" autoAdjust="0"/>
  </p:normalViewPr>
  <p:slideViewPr>
    <p:cSldViewPr>
      <p:cViewPr varScale="1">
        <p:scale>
          <a:sx n="86" d="100"/>
          <a:sy n="86" d="100"/>
        </p:scale>
        <p:origin x="5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7B15D20-69FD-40E1-A3AD-9D2DDCBC46D2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20341ED-C2A7-4081-8C87-42580110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49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4DE8566-74F5-4A59-BC7A-2A3A1BAB8914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A630A1E-FF93-44C8-BB5D-1411D5482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98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187" name="Rectangle 11"/>
          <p:cNvSpPr>
            <a:spLocks noGrp="1" noChangeArrowheads="1"/>
          </p:cNvSpPr>
          <p:nvPr>
            <p:ph type="ctrTitle" sz="quarter"/>
            <p:custDataLst>
              <p:tags r:id="rId2"/>
            </p:custDataLst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  <p:custDataLst>
              <p:tags r:id="rId4"/>
            </p:custDataLst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5CF86-4B94-41CF-BCD8-F22666EE6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2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32DD-C64E-4543-A272-D72615596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27D6D-F550-4FF5-BA56-7FE9A4217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4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3CBE-FC67-498B-B157-C71D9CA33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1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FA6F-FBB0-4C62-B58D-6A8561039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02755-A911-4221-A583-89104442B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7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BD54E-C9E5-46FA-B0B9-89F4267E8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1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2A755-B552-4941-AB22-1F80B79DB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55034-DD82-4628-AD6C-C2DB108C0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6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A88D7-12EC-4700-93A9-A2317C43C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3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9C5D-A361-469D-B0B2-3B9AA5640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2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dt" sz="half" idx="2"/>
            <p:custDataLst>
              <p:tags r:id="rId13"/>
            </p:custDataLst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ldNum" sz="quarter" idx="4"/>
            <p:custDataLst>
              <p:tags r:id="rId14"/>
            </p:custDataLst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5039720F-8BED-40D2-8115-387AB715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91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91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9165" name="Rectangle 13"/>
          <p:cNvSpPr>
            <a:spLocks noGrp="1" noRot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0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3.jpeg"/><Relationship Id="rId5" Type="http://schemas.openxmlformats.org/officeDocument/2006/relationships/tags" Target="../tags/tag70.xml"/><Relationship Id="rId10" Type="http://schemas.openxmlformats.org/officeDocument/2006/relationships/hyperlink" Target="http://images.search.yahoo.com/images/view;_ylt=A0PDoQzXiotQGAgAhk2JzbkF;_ylu=X3oDMTBlMTQ4cGxyBHNlYwNzcgRzbGsDaW1n?back=http://images.search.yahoo.com/search/images?p=lectionary&amp;n=30&amp;ei=utf-8&amp;tab=organic&amp;ri=56&amp;w=300&amp;h=190&amp;imgurl=3.bp.blogspot.com/-ppdnsh34jo8/T3UgJ0QgkPI/AAAAAAAABxk/1JM0EpbOH4k/s320/lectionary_300x190.jpg&amp;rurl=http://acroamaticus.blogspot.com/2012/03/this-is-very-neat-lutheran-lectionary.html&amp;size=17.6+KB&amp;name=...+From+An+Old+Manse:+This+Is+Very+Neat:+The+Lutheran+%3cb%3eLectionary+%3c/b%3eProject&amp;p=lectionary&amp;oid=9a505d14b6606d1943e7dcf2374fee9a&amp;fr2=&amp;fr=&amp;tt=...+From+An+Old+Manse:+This+Is+Very+Neat:+The+Lutheran+%3cb%3eLectionary+%3c/b%3eProject&amp;b=31&amp;ni=96&amp;no=56&amp;ts=&amp;tab=organic&amp;sigr=12jekjst6&amp;sigb=12ptv68rb&amp;sigi=12unnbmsn&amp;.crumb=0YrJLG61fVr" TargetMode="External"/><Relationship Id="rId4" Type="http://schemas.openxmlformats.org/officeDocument/2006/relationships/tags" Target="../tags/tag69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16.jpeg"/><Relationship Id="rId5" Type="http://schemas.openxmlformats.org/officeDocument/2006/relationships/tags" Target="../tags/tag106.xml"/><Relationship Id="rId10" Type="http://schemas.openxmlformats.org/officeDocument/2006/relationships/image" Target="../media/image15.jpeg"/><Relationship Id="rId4" Type="http://schemas.openxmlformats.org/officeDocument/2006/relationships/tags" Target="../tags/tag105.xml"/><Relationship Id="rId9" Type="http://schemas.openxmlformats.org/officeDocument/2006/relationships/hyperlink" Target="http://images.search.yahoo.com/images/view;_ylt=A2KJkewEoYtQSF4AsOOJzbkF;_ylu=X3oDMTBlMTQ4cGxyBHNlYwNzcgRzbGsDaW1n?back=http://images.search.yahoo.com/search/images?p=feedback+clipart&amp;sado=1&amp;n=30&amp;ei=utf-8&amp;fr2=sg-gac&amp;tab=organic&amp;ri=1&amp;w=400&amp;h=400&amp;imgurl=us.123rf.com/400wm/400/400/jiripravda/jiripravda1108/jiripravda110800034/10336147-a-chalk-board-with-the-words-feedback-requested.jpg&amp;rurl=http://www.123rf.com/photo_10336147_a-chalk-board-with-the-words-feedback-requested.html&amp;size=21.9+KB&amp;name=Chalk+Board+With+The+Words+%3cb%3eFeedback+%3c/b%3eRequested+Royalty+Free+Cliparts+...&amp;p=feedback+clipart&amp;oid=79ce9f7e78eca1d40a82ca862ed9032c&amp;fr2=sg-gac&amp;fr=&amp;tt=Chalk+Board+With+The+Words+%3cb%3eFeedback+%3c/b%3eRequested+Royalty+Free+Cliparts+...&amp;b=0&amp;ni=64&amp;no=1&amp;ts=&amp;tab=organic&amp;sigr=12o77a9p7&amp;sigb=13gt7v7qe&amp;sigi=145hb70ue&amp;.crumb=0YrJLG61fVr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110.xml"/><Relationship Id="rId7" Type="http://schemas.openxmlformats.org/officeDocument/2006/relationships/hyperlink" Target="http://images.search.yahoo.com/images/view;_ylt=A2KJkIY6pItQImsAOg6JzbkF;_ylu=X3oDMTBlMTQ4cGxyBHNlYwNzcgRzbGsDaW1n?back=http://images.search.yahoo.com/search/images?p=argue+for+something+cartoon&amp;sado=1&amp;n=30&amp;ei=utf-8&amp;fr2=sg-gac&amp;tab=organic&amp;ri=95&amp;w=500&amp;h=577&amp;imgurl=amptoons.com/blog/wp-content/uploads/2010/07/the_ones_i_like.png&amp;rurl=http://www.amptoons.com/blog/2010/08/02/new-t-shirt-design-the-ones-i-like/&amp;size=31.1+KB&amp;name=well+hey+who+am+i+to+%3cb%3eargue+%3c/b%3ewith+nobody+or+willow&amp;p=argue+for+something+cartoon&amp;oid=6343e84b0f28bfaf4aed70fad8fa6623&amp;fr2=sg-gac&amp;fr=&amp;tt=well+hey+who+am+i+to+%3cb%3eargue+%3c/b%3ewith+nobody+or+willow&amp;b=91&amp;ni=96&amp;no=95&amp;ts=&amp;tab=organic&amp;sigr=12bi7m3q9&amp;sigb=13sjrucn8&amp;sigi=120h6i194&amp;.crumb=0YrJLG61fVr" TargetMode="Externa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2.xml"/><Relationship Id="rId10" Type="http://schemas.openxmlformats.org/officeDocument/2006/relationships/image" Target="../media/image18.jpeg"/><Relationship Id="rId4" Type="http://schemas.openxmlformats.org/officeDocument/2006/relationships/tags" Target="../tags/tag111.xml"/><Relationship Id="rId9" Type="http://schemas.openxmlformats.org/officeDocument/2006/relationships/hyperlink" Target="http://images.search.yahoo.com/images/view;_ylt=A2KJkewxpItQK2IAyMyJzbkF;_ylu=X3oDMTBlMTQ4cGxyBHNlYwNzcgRzbGsDaW1n?back=http://images.search.yahoo.com/search/images?p=argue+for+something+cartoon&amp;sado=1&amp;n=30&amp;ei=utf-8&amp;fr2=sg-gac&amp;tab=organic&amp;ri=86&amp;w=400&amp;h=371&amp;imgurl=cac.ophony.org/wp-content/uploads/2012/03/cartoon-healthy-food3.jpg&amp;rurl=http://cac.ophony.org/2012/03/08/food-for-thought/&amp;size=28.3+KB&amp;name=Filed+Under:+Education+,+Marketing&amp;p=argue+for+something+cartoon&amp;oid=0ed183a7b877c2a40e5a108ccdfbf97f&amp;fr2=sg-gac&amp;fr=&amp;tt=Filed+Under:+Education+,+Marketing&amp;b=61&amp;ni=96&amp;no=86&amp;ts=&amp;tab=organic&amp;sigr=11isqc8il&amp;sigb=13sclebm0&amp;sigi=1234bck6i&amp;.crumb=0YrJLG61fV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search.yahoo.com/images/view;_ylt=A2KJkevyTfZPDBAARv6JzbkF;_ylu=X3oDMTBlMTQ4cGxyBHNlYwNzcgRzbGsDaW1n?back=http://images.search.yahoo.com/search/images?p=imagenes+religiosas+catolicas&amp;sado=1&amp;n=30&amp;ei=utf-8&amp;fr=yfp-t-701-s&amp;fr2=sg-gac&amp;tab=organic&amp;ri=188&amp;w=175&amp;h=175&amp;imgurl=img.wareseeker.com/software/iphone/Books/index_audioebook.-oraciones-catolicas-para-ninos-3.0.0_035643859.jpg&amp;rurl=http://download.wareseeker.com/oraciones-milagrosas/&amp;size=11.6+KB&amp;name=AudioEbook.+Oraciones+Cat%C3%B3licas+para+Ni%C3%B1os+3.0.0&amp;p=imagenes+religiosas+catolicas&amp;oid=86b147123e1737e4fad161afbdba890e&amp;fr2=sg-gac&amp;fr=yfp-t-701-s&amp;tt=AudioEbook.+Oraciones+Cat%C3%B3licas+para+Ni%C3%B1os+3.0.0&amp;b=181&amp;ni=168&amp;no=188&amp;ts=&amp;tab=organic&amp;sigr=11k21svmd&amp;sigb=14emnda5b&amp;sigi=13djr87a1&amp;.crumb=0YrJLG61fVr" TargetMode="External"/><Relationship Id="rId3" Type="http://schemas.openxmlformats.org/officeDocument/2006/relationships/tags" Target="../tags/tag118.xml"/><Relationship Id="rId7" Type="http://schemas.openxmlformats.org/officeDocument/2006/relationships/image" Target="../media/image19.jpe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1.jpeg"/><Relationship Id="rId5" Type="http://schemas.openxmlformats.org/officeDocument/2006/relationships/tags" Target="../tags/tag120.xml"/><Relationship Id="rId10" Type="http://schemas.openxmlformats.org/officeDocument/2006/relationships/hyperlink" Target="http://images.search.yahoo.com/images/view;_ylt=A2KJkP78SPZPLE4Ast6JzbkF;_ylu=X3oDMTBlMTQ4cGxyBHNlYwNzcgRzbGsDaW1n?back=http://images.search.yahoo.com/search/images?p=diocese+of+laredo+texas&amp;fr=yfp-t-701-s&amp;fr2=piv-web&amp;tab=organic&amp;ri=30&amp;w=215&amp;h=285&amp;imgurl=www.txcatholic.org/images/stories/B_LA.jpg&amp;rurl=http://www.txcatholic.org/index.php/bishops-of-texas&amp;size=10.6+KB&amp;name=Bishop+of+the+Diocese+of+Laredo&amp;p=diocese+of+laredo+texas&amp;oid=2e44f8e1d57ae99cd2c260ee5a6da828&amp;fr2=piv-web&amp;fr=yfp-t-701-s&amp;tt=Bishop+of+the+Diocese+of+Laredo&amp;b=0&amp;ni=21&amp;no=30&amp;ts=&amp;tab=organic&amp;sigr=11kmne9vq&amp;sigb=13jhd8bu4&amp;sigi=11ads0pf0&amp;.crumb=0YrJLG61fVr" TargetMode="External"/><Relationship Id="rId4" Type="http://schemas.openxmlformats.org/officeDocument/2006/relationships/tags" Target="../tags/tag119.xml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4.jpe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hyperlink" Target="http://images.search.yahoo.com/images/view;_ylt=A2KJkIXpjYtQwx4A5auJzbkF;_ylu=X3oDMTBlMTQ4cGxyBHNlYwNzcgRzbGsDaW1n?back=http://images.search.yahoo.com/search/images?p=deacon+proclaiming+the+gospel&amp;sado=1&amp;n=30&amp;ei=utf-8&amp;fr2=sg-gac&amp;tab=organic&amp;ri=48&amp;w=800&amp;h=513&amp;imgurl=1.bp.blogspot.com/-hk-X5Kdv4ts/Ta8mvLBrQTI/AAAAAAAACK8/jmhqVuyoSEQ/s1600/baderandamarata%5B1%5D.jpg&amp;rurl=http://badgercatholic.blogspot.com/2011/04/lectorwomen-reading-gospel-for-palm.html&amp;size=448.8+KB&amp;name=...+%3cb%3ethe+%3c/b%3ecelebrant+%3cb%3eproclaiming+the+gospel+the+%3c/b%3ereading+is+broken+into+parts&amp;p=deacon+proclaiming+the+gospel&amp;oid=bbf93113f10c0e76a10290859e679832&amp;fr2=sg-gac&amp;fr=&amp;tt=...+%3cb%3ethe+%3c/b%3ecelebrant+%3cb%3eproclaiming+the+gospel+the+%3c/b%3ereading+is+broken+into+parts&amp;b=31&amp;ni=96&amp;no=48&amp;ts=&amp;tab=organic&amp;sigr=12j2b8tvb&amp;sigb=13u0p31u0&amp;sigi=137gv9oc5&amp;.crumb=0YrJLG61fVr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83.xml"/><Relationship Id="rId7" Type="http://schemas.openxmlformats.org/officeDocument/2006/relationships/hyperlink" Target="http://images.search.yahoo.com/images/view;_ylt=A0PDoS6.O4tQ1xMAx4CJzbkF;_ylu=X3oDMTBlMTQ4cGxyBHNlYwNzcgRzbGsDaW1n?back=http://images.search.yahoo.com/search/images?p=catholic+lectionary&amp;sado=1&amp;n=30&amp;ei=utf-8&amp;fr=yfp-t-701-s&amp;fr2=sg-gac&amp;tab=organic&amp;ri=2&amp;w=350&amp;h=470&amp;imgurl=www.scross.co.za/wp-content/uploads/2011/11/lectionary.jpg&amp;rurl=http://www.scross.co.za/2011/11/missal_6/&amp;size=78.9+KB&amp;name=%3cb%3electionary%3c/b%3e&amp;p=catholic+lectionary&amp;oid=0136a565863d781f0b4075a54a65df55&amp;fr2=sg-gac&amp;fr=yfp-t-701-s&amp;tt=%3cb%3electionary%3c/b%3e&amp;b=0&amp;ni=88&amp;no=2&amp;ts=&amp;tab=organic&amp;sigr=119moa25s&amp;sigb=142gpd74h&amp;sigi=11qsk3gf5&amp;.crumb=0YrJLG61fVr" TargetMode="Externa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search.yahoo.com/images/view;_ylt=A2KJkPvsmItQNlUAFPyJzbkF;_ylu=X3oDMTBlMTQ4cGxyBHNlYwNzcgRzbGsDaW1n?back=http://images.search.yahoo.com/search/images?p=the+second+vatican+council&amp;n=30&amp;ei=utf-8&amp;y=Search&amp;tab=organic&amp;ri=64&amp;w=300&amp;h=395&amp;imgurl=conciliaria.com/wp-content/uploads/2011/12/signing.jpg&amp;rurl=http://conciliaria.com/2011/12/john-xxiii-convokes-council/&amp;size=60.8+KB&amp;name=...+signs+Humanae+Salutis,+formally+convoking+%3cb%3ethe+Second+Vatican+Council%3c/b%3e&amp;p=the+second+vatican+council&amp;oid=f46732657be637a8ef9605d4d6a66594&amp;fr2=&amp;fr=&amp;tt=...+signs+Humanae+Salutis,+formally+convoking+%3cb%3ethe+Second+Vatican+Council%3c/b%3e&amp;b=61&amp;ni=64&amp;no=64&amp;ts=&amp;tab=organic&amp;sigr=11r543o6k&amp;sigb=13i7gj83t&amp;sigi=11mbad4us&amp;.crumb=0YrJLG61fVr" TargetMode="External"/><Relationship Id="rId3" Type="http://schemas.openxmlformats.org/officeDocument/2006/relationships/tags" Target="../tags/tag91.xml"/><Relationship Id="rId7" Type="http://schemas.openxmlformats.org/officeDocument/2006/relationships/image" Target="../media/image9.jpe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hyperlink" Target="http://images.search.yahoo.com/images/view;_ylt=A2KJkPvdmItQcywAeVeJzbkF;_ylu=X3oDMTBlMTQ4cGxyBHNlYwNzcgRzbGsDaW1n?back=http://images.search.yahoo.com/search/images?p=TheSecond+Vatican+Council&amp;n=30&amp;ei=utf-8&amp;y=Search&amp;tab=organic&amp;ri=1&amp;w=1299&amp;h=706&amp;imgurl=4.bp.blogspot.com/-whX2GqA6Flc/TnAmfpg3vPI/AAAAAAAADCs/slxpIiFRayo/s1600/VaticanII.jpg&amp;rurl=http://catholicknight.blogspot.com/2011/09/is-vatican-ii-optional.html&amp;size=444.2+KB&amp;name=The+Second+%3cb%3eVatican+Council%3c/b%3e&amp;p=TheSecond+Vatican+Council&amp;oid=9623bf7549fca1c8eedf5d16e63d5c7c&amp;fr2=&amp;fr=&amp;rw=the+second+vatican+council&amp;tt=The+Second+%3cb%3eVatican+Council%3c/b%3e&amp;b=0&amp;ni=96&amp;no=1&amp;ts=&amp;tab=organic&amp;sigr=126dtsn4i&amp;sigb=13gu00urq&amp;sigi=12m3gci7o&amp;.crumb=0YrJLG61fVr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95.xml"/><Relationship Id="rId7" Type="http://schemas.openxmlformats.org/officeDocument/2006/relationships/image" Target="../media/image11.jpe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4.jpe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Part III of the Training: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Introduction of the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Lectionary.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Feedback and Support as a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learning and growing tool.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Actual practice of Readings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and its suggested questions.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076" name="yui_3_5_1_7_1351302136466_3728" descr="http://www.catholicsupply.com/books/_borders/leclitpress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yui_3_3_0_15_1351322178766502" descr="http://ts2.mm.bing.net/th?id=I.4671383291036297&amp;pid=15.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14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yui_3_3_0_15_13513223240061001" descr="http://ts3.mm.bing.net/th?id=I.4658043116060946&amp;pid=15.1">
            <a:hlinkClick r:id="rId10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10200"/>
            <a:ext cx="187801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Feedback and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Feedback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Support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2292" name="yui_3_3_0_15_1351322178766502" descr="http://ts2.mm.bing.net/th?id=I.4671383291036297&amp;pid=15.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31152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yui_3_3_0_15_1351328004555504" descr="http://ts1.mm.bing.net/th?id=I.4653430328919920&amp;pid=15.1">
            <a:hlinkClick r:id="rId9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320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yui_3_5_1_7_1351328104834_435" descr="http://www.featurepics.com/FI/Thumb300/20101126/Customer-Service-Rating-1717704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8" t="32776"/>
          <a:stretch>
            <a:fillRect/>
          </a:stretch>
        </p:blipFill>
        <p:spPr bwMode="auto">
          <a:xfrm>
            <a:off x="5562600" y="4191000"/>
            <a:ext cx="28130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1524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Suggested Tips for Feedback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838200"/>
            <a:ext cx="8458200" cy="5715000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Don’t ask and then argue with response.</a:t>
            </a:r>
          </a:p>
          <a:p>
            <a:pPr>
              <a:defRPr/>
            </a:pPr>
            <a:r>
              <a:rPr lang="en-US" sz="3000" dirty="0" smtClean="0"/>
              <a:t>Say “thank you” and work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000" dirty="0" smtClean="0"/>
              <a:t>   on modifications.</a:t>
            </a:r>
          </a:p>
          <a:p>
            <a:pPr>
              <a:defRPr/>
            </a:pPr>
            <a:r>
              <a:rPr lang="en-US" sz="3000" dirty="0" smtClean="0"/>
              <a:t>Participate on a group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000" dirty="0" smtClean="0"/>
              <a:t>    feedback practices.</a:t>
            </a:r>
          </a:p>
          <a:p>
            <a:pPr>
              <a:defRPr/>
            </a:pPr>
            <a:r>
              <a:rPr lang="en-US" sz="3000" dirty="0" smtClean="0"/>
              <a:t>Without input from others it’s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000" dirty="0" smtClean="0"/>
              <a:t>   hard to know how well God’s Word is truly being received by the assembly.</a:t>
            </a:r>
          </a:p>
          <a:p>
            <a:pPr>
              <a:defRPr/>
            </a:pPr>
            <a:r>
              <a:rPr lang="en-US" sz="3000" dirty="0" smtClean="0"/>
              <a:t>Distinguish between effectiveness of proclamation and one’s personal taste. </a:t>
            </a:r>
            <a:r>
              <a:rPr lang="en-US" sz="1800" dirty="0" smtClean="0"/>
              <a:t>(Wallace, 2004, p.67; Meagher &amp; Turner, 2007, p. 53-54)</a:t>
            </a:r>
            <a:endParaRPr lang="en-US" sz="1800" dirty="0"/>
          </a:p>
        </p:txBody>
      </p:sp>
      <p:pic>
        <p:nvPicPr>
          <p:cNvPr id="4" name="ihover-img" descr="http://ts3.mm.bing.net/th?id=I.4823545371428850&amp;pid=15.1">
            <a:hlinkClick r:id="rId7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2452688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yui_3_3_0_15_13513287946171014" descr="http://ts1.mm.bing.net/th?id=I.4895434564895560&amp;pid=15.1">
            <a:hlinkClick r:id="rId9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15398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Suggested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19200"/>
            <a:ext cx="8382000" cy="5410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Was the lector voice loud enough?</a:t>
            </a:r>
          </a:p>
          <a:p>
            <a:pPr>
              <a:defRPr/>
            </a:pPr>
            <a:r>
              <a:rPr lang="en-US" dirty="0" smtClean="0"/>
              <a:t>Did the phrasing of the Reading make sense?</a:t>
            </a:r>
          </a:p>
          <a:p>
            <a:pPr>
              <a:defRPr/>
            </a:pPr>
            <a:r>
              <a:rPr lang="en-US" dirty="0" smtClean="0"/>
              <a:t>Were words pronounced correctly? (mumbled?)</a:t>
            </a:r>
          </a:p>
          <a:p>
            <a:pPr>
              <a:defRPr/>
            </a:pPr>
            <a:r>
              <a:rPr lang="en-US" dirty="0" smtClean="0"/>
              <a:t>Did the pace allow people to listen and follow?</a:t>
            </a:r>
          </a:p>
          <a:p>
            <a:pPr>
              <a:defRPr/>
            </a:pPr>
            <a:r>
              <a:rPr lang="en-US" dirty="0" smtClean="0"/>
              <a:t>Was the nonverbal communication helpful or distracting? ( attire, posture, movement)</a:t>
            </a:r>
          </a:p>
          <a:p>
            <a:pPr>
              <a:defRPr/>
            </a:pPr>
            <a:r>
              <a:rPr lang="en-US" dirty="0" smtClean="0"/>
              <a:t>Did the lector look at the assembly? (eye contact)</a:t>
            </a:r>
          </a:p>
          <a:p>
            <a:pPr>
              <a:defRPr/>
            </a:pPr>
            <a:r>
              <a:rPr lang="en-US" dirty="0" smtClean="0"/>
              <a:t>Did the quality of voice match the mood of the Reading?  </a:t>
            </a:r>
            <a:r>
              <a:rPr lang="en-US" sz="2000" dirty="0" smtClean="0"/>
              <a:t>(Meagher &amp; Turner, 2007, p. 53-54)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My latest pictures, May 2011 008.JPG"/>
          <p:cNvPicPr>
            <a:picLocks noGrp="1" noChangeAspect="1"/>
          </p:cNvPicPr>
          <p:nvPr>
            <p:ph type="pic" idx="1"/>
            <p:custDataLst>
              <p:tags r:id="rId2"/>
            </p:custDataLst>
          </p:nvPr>
        </p:nvPicPr>
        <p:blipFill>
          <a:blip r:embed="rId7" cstate="print">
            <a:lum bright="10000"/>
          </a:blip>
          <a:srcRect l="6250" t="16590"/>
          <a:stretch>
            <a:fillRect/>
          </a:stretch>
        </p:blipFill>
        <p:spPr>
          <a:xfrm>
            <a:off x="685800" y="533400"/>
            <a:ext cx="7543800" cy="5033857"/>
          </a:xfrm>
          <a:prstGeom prst="roundRect">
            <a:avLst>
              <a:gd name="adj" fmla="val 8996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8200" y="4191000"/>
            <a:ext cx="7848600" cy="2438400"/>
          </a:xfrm>
        </p:spPr>
        <p:txBody>
          <a:bodyPr/>
          <a:lstStyle/>
          <a:p>
            <a:pPr>
              <a:defRPr/>
            </a:pPr>
            <a:r>
              <a:rPr lang="en-US" sz="7200" dirty="0" smtClean="0"/>
              <a:t>         </a:t>
            </a:r>
            <a:r>
              <a:rPr lang="en-US" sz="6500" dirty="0" smtClean="0"/>
              <a:t>Thank You, and </a:t>
            </a:r>
          </a:p>
          <a:p>
            <a:pPr>
              <a:defRPr/>
            </a:pPr>
            <a:r>
              <a:rPr lang="en-US" sz="6500" dirty="0" smtClean="0"/>
              <a:t>May God  Bless us!</a:t>
            </a:r>
            <a:endParaRPr lang="en-US" sz="6500" dirty="0"/>
          </a:p>
        </p:txBody>
      </p:sp>
      <p:pic>
        <p:nvPicPr>
          <p:cNvPr id="15364" name="ihover-img" descr="http://ts1.mm.bing.net/images/thumbnail.aspx?q=4828299760436056&amp;id=4a7579341238acfae29c2f14cddd25cd">
            <a:hlinkClick r:id="rId8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26670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yui_3_3_0_15_1341540601065579" descr="http://ts2.mm.bing.net/images/thumbnail.aspx?q=4622613802385817&amp;id=fad6e65bed5cac503d02f4534cd48833">
            <a:hlinkClick r:id="rId10"/>
          </p:cNvPr>
          <p:cNvPicPr/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2971800"/>
            <a:ext cx="1828800" cy="2626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Introduction of the Lectionary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Proclaimer, the instrument that makes the message arrive</a:t>
            </a:r>
          </a:p>
          <a:p>
            <a:pPr>
              <a:defRPr/>
            </a:pPr>
            <a:r>
              <a:rPr lang="en-US" dirty="0" smtClean="0"/>
              <a:t>Proclaim: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pro = in front of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claim = declare on faith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Lector PROCLAIMS!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4" name="ihover-img" descr="http://ts4.mm.bing.net/th?id=I.4778121826862063&amp;pid=15.1">
            <a:hlinkClick r:id="rId6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58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ui_3_5_1_7_1351302136466_1117" descr="http://i.i.com.com/cnwk.1d/i/tim/2012/09/06/fmimg2877005441736661565.jpg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6" b="11311"/>
          <a:stretch>
            <a:fillRect/>
          </a:stretch>
        </p:blipFill>
        <p:spPr>
          <a:xfrm>
            <a:off x="990600" y="685800"/>
            <a:ext cx="7391400" cy="57912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57200"/>
            <a:ext cx="8229600" cy="6172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Second Vatican Council assigned three different liturgical years A, B, and C.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Matthew for year A</a:t>
            </a:r>
          </a:p>
          <a:p>
            <a:pPr>
              <a:defRPr/>
            </a:pPr>
            <a:r>
              <a:rPr lang="en-US" dirty="0" smtClean="0"/>
              <a:t>Mark for year B </a:t>
            </a:r>
          </a:p>
          <a:p>
            <a:pPr>
              <a:defRPr/>
            </a:pPr>
            <a:r>
              <a:rPr lang="en-US" dirty="0" smtClean="0"/>
              <a:t>And Luke for year C.</a:t>
            </a:r>
          </a:p>
          <a:p>
            <a:pPr>
              <a:defRPr/>
            </a:pPr>
            <a:r>
              <a:rPr lang="en-US" dirty="0" smtClean="0"/>
              <a:t>The Gospel of John in Easter all three years.</a:t>
            </a:r>
            <a:endParaRPr lang="en-US" dirty="0"/>
          </a:p>
        </p:txBody>
      </p:sp>
      <p:pic>
        <p:nvPicPr>
          <p:cNvPr id="4" name="yui_3_5_1_7_1351302136466_2417" descr="http://churchmousec.files.wordpress.com/2011/08/lectionary-pda-elcaorg.jpg?w=103&amp;amp;h=11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Familiarize Yourself with the Lectionary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The book that is carried in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 the Entrance Procession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 of Mass is the BOOK OF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 GOSPEL, not the Lectionary.</a:t>
            </a:r>
          </a:p>
          <a:p>
            <a:pPr>
              <a:defRPr/>
            </a:pPr>
            <a:r>
              <a:rPr lang="en-US" dirty="0" smtClean="0"/>
              <a:t>The Lectionary is ready on the ambo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Neither should be taken out in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procession at the end of the Mass.</a:t>
            </a:r>
            <a:endParaRPr lang="en-US" dirty="0"/>
          </a:p>
        </p:txBody>
      </p:sp>
      <p:pic>
        <p:nvPicPr>
          <p:cNvPr id="4" name="ihover-img" descr="http://ts3.mm.bing.net/th?id=I.4510429390111102&amp;pid=15.1">
            <a:hlinkClick r:id="rId7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1399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yui_3_5_1_7_1351300778600_935" descr="http://3.bp.blogspot.com/-BqpcD8D2nss/TpmUgIExYYI/AAAAAAAAAlM/xd5E3HoS4Qc/s1600/ambon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r="19667"/>
          <a:stretch>
            <a:fillRect/>
          </a:stretch>
        </p:blipFill>
        <p:spPr bwMode="auto">
          <a:xfrm>
            <a:off x="6934200" y="4038600"/>
            <a:ext cx="11430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0"/>
            <a:ext cx="8382000" cy="6400800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At the beginning has several tables.</a:t>
            </a:r>
          </a:p>
          <a:p>
            <a:pPr>
              <a:defRPr/>
            </a:pPr>
            <a:r>
              <a:rPr lang="en-US" sz="3000" dirty="0" smtClean="0"/>
              <a:t>It also contains the Index.</a:t>
            </a:r>
          </a:p>
          <a:p>
            <a:pPr>
              <a:defRPr/>
            </a:pPr>
            <a:r>
              <a:rPr lang="en-US" sz="3000" dirty="0" smtClean="0"/>
              <a:t>Has an introduction called: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000" dirty="0" smtClean="0"/>
              <a:t>   “THE GENERAL INTRODUCTION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000" dirty="0" smtClean="0"/>
              <a:t>    TO THE LECTIONARY” was published in 1981.</a:t>
            </a:r>
          </a:p>
          <a:p>
            <a:pPr>
              <a:defRPr/>
            </a:pPr>
            <a:r>
              <a:rPr lang="en-US" sz="3000" dirty="0" smtClean="0"/>
              <a:t>The Introduction consist in three parts: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000" dirty="0" smtClean="0"/>
              <a:t>	* The Preamble (Chapter I)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000" dirty="0" smtClean="0"/>
              <a:t>	* The First Part (Chapters II and III) and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000" dirty="0" smtClean="0"/>
              <a:t>	* The Second Part ( Chapters IV, V, and VI)</a:t>
            </a:r>
          </a:p>
          <a:p>
            <a:pPr>
              <a:defRPr/>
            </a:pPr>
            <a:r>
              <a:rPr lang="en-US" sz="2800" dirty="0" smtClean="0"/>
              <a:t>We recommend that you familiarize yourself with Chapter  IV : “General Arrangement of the Readings for Mass”.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4" name="yui_3_5_1_7_1351302136466_3728" descr="http://www.catholicsupply.com/books/_borders/leclitpress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29718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hover-img" descr="http://ts3.mm.bing.net/th?id=I.4673539369535602&amp;pid=15.1">
            <a:hlinkClick r:id="rId6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50022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4800" y="152400"/>
            <a:ext cx="8229600" cy="6705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Before we only had two readings. The Second Vatican included one more.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Look at the connection in the three Readings:</a:t>
            </a:r>
          </a:p>
          <a:p>
            <a:pPr>
              <a:defRPr/>
            </a:pPr>
            <a:r>
              <a:rPr lang="en-US" sz="2800" dirty="0" smtClean="0"/>
              <a:t>The First Reading: Theme with the Liturgical Season.</a:t>
            </a:r>
          </a:p>
          <a:p>
            <a:pPr>
              <a:defRPr/>
            </a:pPr>
            <a:r>
              <a:rPr lang="en-US" sz="2800" dirty="0" smtClean="0"/>
              <a:t>The Responsorial Psalm: Theme with the First Reading</a:t>
            </a:r>
          </a:p>
          <a:p>
            <a:pPr>
              <a:defRPr/>
            </a:pPr>
            <a:r>
              <a:rPr lang="en-US" sz="2800" dirty="0" smtClean="0"/>
              <a:t>Second Reading: Feast celebrating.</a:t>
            </a:r>
            <a:endParaRPr lang="en-US" sz="2800" dirty="0"/>
          </a:p>
        </p:txBody>
      </p:sp>
      <p:pic>
        <p:nvPicPr>
          <p:cNvPr id="5" name="ihover-img" descr="http://ts3.mm.bing.net/th?id=I.4639162454770958&amp;pid=15.1">
            <a:hlinkClick r:id="rId8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2286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304800"/>
            <a:ext cx="5105400" cy="792163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Lectionary Volumes</a:t>
            </a:r>
            <a:endParaRPr lang="en-US" sz="4000" dirty="0"/>
          </a:p>
        </p:txBody>
      </p:sp>
      <p:pic>
        <p:nvPicPr>
          <p:cNvPr id="4" name="yui_3_5_1_7_1351302136466_435" descr="http://catholic-resources.org/Images/Books/LP-Lectionary-2002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2364" r="3925" b="5473"/>
          <a:stretch>
            <a:fillRect/>
          </a:stretch>
        </p:blipFill>
        <p:spPr bwMode="auto">
          <a:xfrm>
            <a:off x="4572000" y="914400"/>
            <a:ext cx="419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28600" y="1447800"/>
            <a:ext cx="8382000" cy="5562600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In Spanish we have three.</a:t>
            </a:r>
          </a:p>
          <a:p>
            <a:pPr>
              <a:buFont typeface="Wingdings" pitchFamily="2" charset="2"/>
              <a:buNone/>
              <a:defRPr/>
            </a:pPr>
            <a:endParaRPr lang="en-US" sz="3000" dirty="0" smtClean="0"/>
          </a:p>
          <a:p>
            <a:pPr>
              <a:defRPr/>
            </a:pPr>
            <a:r>
              <a:rPr lang="en-US" dirty="0" smtClean="0"/>
              <a:t>In English we have Four Volumes.</a:t>
            </a:r>
          </a:p>
          <a:p>
            <a:pPr>
              <a:defRPr/>
            </a:pPr>
            <a:r>
              <a:rPr lang="en-US" sz="3000" dirty="0" smtClean="0"/>
              <a:t>Volume I: Contains the Readings for Sundays</a:t>
            </a:r>
          </a:p>
          <a:p>
            <a:pPr>
              <a:defRPr/>
            </a:pPr>
            <a:r>
              <a:rPr lang="en-US" sz="3000" dirty="0" smtClean="0"/>
              <a:t>Volumes II and III: Contain Readings for Weekdays</a:t>
            </a:r>
          </a:p>
          <a:p>
            <a:pPr>
              <a:defRPr/>
            </a:pPr>
            <a:r>
              <a:rPr lang="en-US" sz="3000" dirty="0" smtClean="0"/>
              <a:t>Volume IV: Contains Readings for Special occasions.</a:t>
            </a:r>
          </a:p>
          <a:p>
            <a:pPr>
              <a:buFont typeface="Wingdings" pitchFamily="2" charset="2"/>
              <a:buNone/>
              <a:defRPr/>
            </a:pPr>
            <a:endParaRPr lang="en-US" sz="3000" dirty="0" smtClean="0"/>
          </a:p>
          <a:p>
            <a:pPr>
              <a:defRPr/>
            </a:pPr>
            <a:r>
              <a:rPr lang="en-US" sz="2800" dirty="0" smtClean="0"/>
              <a:t>Is good to learn the Seasons of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    the Liturgical Year’s colors.</a:t>
            </a:r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endParaRPr lang="en-US" sz="3000" dirty="0"/>
          </a:p>
        </p:txBody>
      </p:sp>
      <p:pic>
        <p:nvPicPr>
          <p:cNvPr id="6" name="yui_3_5_1_7_1341542816442_12127" descr="http://www.apologeticacatolica.org/Img/ropassacerdotales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53000"/>
            <a:ext cx="22907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yui_3_5_1_7_1351302136466_4624" descr="http://cdn.aquinasandmore.com/images/items/pronunciation-guide-for-the-lectionary23437lg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4267200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4638"/>
            <a:ext cx="8229600" cy="2163762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                                            In a certain way is an   	                                  abbreviated Bible.</a:t>
            </a:r>
            <a:endParaRPr lang="en-US" sz="2800" dirty="0"/>
          </a:p>
        </p:txBody>
      </p:sp>
      <p:pic>
        <p:nvPicPr>
          <p:cNvPr id="4" name="yui_3_5_1_7_1351302136466_1585" descr="http://www.oconnorscatholicsupply.com/images/image-14.cfm"/>
          <p:cNvPicPr>
            <a:picLocks noGrp="1"/>
          </p:cNvPicPr>
          <p:nvPr>
            <p:ph idx="1"/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743200"/>
            <a:ext cx="2936875" cy="3687763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2DKjLTYxBzqKFzJwkbdhv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MzlF6l3QADBgsitApBk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RVWk3694yAt5YgaHqP0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PIbdvp2Ymy2WEfvc6hr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mPsWsMgQpXiSK1XOxT5mb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ZYMV0DYmCYBt5d9PBJ2z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21CUbdIIYd7VIcrzpoZZ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lbah3gGI3HF4WKj6rLD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lavWo1kDzfZXGrKUas1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qfEgGgjXem25WP0M6RFn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izUw5ZsUtprOc33Rm2f8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4Y4SlxBbRJeVUQFIK1G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38rECJElTfSyQ5nx4A8Y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SJBK84AmSJiPziCnXqD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HT5Vq9UmKMx76kgBpxAv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D4gn6m3fIINw1IEcDrr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NYKHbmjeqjTxS1WGgov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hsbh7l16AEvcg0E23xiu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kzixXcT84jw7NObOfIeC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qWOUKGx3734VA7xligy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80PsDxBoTevrs8CYzoOcs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G8dQQeiAfsIbzt5jFiK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0FkGzPFjqpFyO9jqGK9A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JrMja9aF9mNJqT1uBouH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KW2vu59UHp7FsTagpC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IBd53k0c3B5PHcPqtcJz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3lXD36xzygU1Jb546PE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EBbOEbViXOZwxS8phTEu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OUGtEko5TVLTSHmresmE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1dDdWGxKiO7QGvkZQwc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CFaMX2riPNvOEg07som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5KQFWTsw73fdNAY29Jvj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8GtRwwtKYnrXHjibIcam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kSQ4ZI3NHILxUj618ZM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AQF14iFQRs7pvN6PsN4f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234I2HmjdgA5hZpXDK8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quOjVjwZDuI5OBXmgYu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Pqv6pv9j7GDJDzUIM2M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6mbaNZhuamj4zFnOOT1P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1s4YorxbsLZdJ4jVCvROX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E4TxUX8LpiIlJ5PBQXYU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5lWjvShvXwqG8qTuUCejZ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0IzPMU1QYqLzIXep4Rf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VNjrJ4r2xx5u4QUms4RB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BFV6WkKByupWAV3uBW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mQaxFd9rJ89H4YaQN5w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5i0Du1mEv7RoePKyg6A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lgewWTDNQ8cq9LSx2J8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QFKk6fPpEGoJ2M7x8IQ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X43S1dmr4IIenQcyxy1J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L2PKVc0mfY4cHFgddB2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0NoglzbhDe5dj12giarH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ab9whkkpHm8612mFQqbX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6uleaWiRKUbhDd7OiQX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iISqe8t168RjYy3d5JFx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5d00UDk1wvok4Ea29n6P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dUKo8x17k07imp8e91FxI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Si8sDfGz6H8RjgBM5jT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2He2OZlriSQdR605nSD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eyPXyfzePbbAgqdBrGd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05ovL0V1y4hstGdQr5R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E2gQzRMqWdkaYxKy3uzi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6jNXxnAf7Nlcm27Fb89AB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hu9thoBiLf2WX2CkoQH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MbHroiq8d0fnwsnUjQwu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CPdlOPIhfdFC4q0vWX1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j6aCyNLKULosIYLQ0iR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GzwaWtwQy2fORBgLJCn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uY3Kp8sQdDXViqB6oRhd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dT6aAeyefzVbAtpxk40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TzbEFkL5f2hCPQiYSBEo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ne0DZkX83RWVZxZVzdt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TXDzemboG1zxbWE2lr8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GTQLZW1rUy2ul2Zp5BX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lrl2hxS11cSshKIsmfnf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1vHBB2Wlx9lfLxopWFuy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a5iQ8mkb4HpjgA1NFbn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BSLfGCeHhWOkWErGvVF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xdvck3pASGduG5IPNfIi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XdsKvYZDd3M4Eg3mzO7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QgyIQHGWaBtUxZSiUBT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T14zKT9ukG3nmbcN8hW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AKI4tgUwuczpmxEhXMN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mwXLrboOEYT1IlucTCBJH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ujvaQqlYJSS6m2VMrGMaj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CiUolY8WjIprvpAQ6I8k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2tKuqvOSnZHfuSRV200B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jVZM4eIzjs0oE82XHlX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XBpnRPGsaVDzP9TUtj4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b1wIU4I8Jft5NT17X2Hx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YNV3i6NNmWVBX51Ag1nl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Rj2M85whSDFfpoQ8VBK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6Kl0Tll1ebaRadG8VCB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pytDhP65Nu7tdhq8caW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Y7UAARzJVOFTx9QnTi1RC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4xdDrNF7qK0fkNwg4wU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67oobilzmmilON9HwVdD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JGZoHNqrvwrVtVpDnjp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YdLaqt9iP3yB5MmQli6sv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tXXCCV6qWe6oNxD35SGZ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V3xRKS74kj121MbbFgnl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NojARq8AJICnc2r4bvk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P58RZkexZ47Z9yj14Fh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LqkBB0HbEaTAzdsZqOmc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fcSTL9qENeIrkHwoIdPN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Bcl2ebM5DYVYbkRjxtsh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6yY5z4ftYiFea8IIexK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S8TKt259mV7j6jUGAmpk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kMMmwkgWfGFCslvIEVie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iRWTKHu1TyWkIeCEKzgu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L5woF0Yi3pyrGQbOBdnP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6Q1oNyWoA3osmNe4m4a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LED4uMLcWqu1ZFmgdql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63AQklIUTagCSzfRFrPHJ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3dtnAxQjFRSp5nLJ4aDo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XlOyH6RJIdSfBqA6bemC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8AAZvtma1qo5f8z1PKsV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FwPMk9XZp2tdkceYIAnnx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izSwNPOwYNkiFJLFZUdkN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Rvarx9oBaPut3KcakobC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1755</TotalTime>
  <Words>487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Stream</vt:lpstr>
      <vt:lpstr>Part III of the Training:</vt:lpstr>
      <vt:lpstr>Introduction of the Lectionary</vt:lpstr>
      <vt:lpstr>PowerPoint Presentation</vt:lpstr>
      <vt:lpstr>PowerPoint Presentation</vt:lpstr>
      <vt:lpstr>Familiarize Yourself with the Lectionary</vt:lpstr>
      <vt:lpstr>PowerPoint Presentation</vt:lpstr>
      <vt:lpstr>PowerPoint Presentation</vt:lpstr>
      <vt:lpstr>Lectionary Volumes</vt:lpstr>
      <vt:lpstr>                                            In a certain way is an                                      abbreviated Bible.</vt:lpstr>
      <vt:lpstr>Feedback and Support</vt:lpstr>
      <vt:lpstr>Suggested Tips for Feedback </vt:lpstr>
      <vt:lpstr>Suggested Questions</vt:lpstr>
      <vt:lpstr>PowerPoint Presentation</vt:lpstr>
    </vt:vector>
  </TitlesOfParts>
  <Company>School Sisters of Notre Dame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Diocese of Laredo 2012</dc:title>
  <dc:creator>Sister Jean Paul</dc:creator>
  <cp:lastModifiedBy>Lindsy Sambaer</cp:lastModifiedBy>
  <cp:revision>190</cp:revision>
  <dcterms:created xsi:type="dcterms:W3CDTF">2012-05-28T13:01:57Z</dcterms:created>
  <dcterms:modified xsi:type="dcterms:W3CDTF">2015-11-09T16:47:49Z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1WSFdo3fFYFRf11NXtPNImw0BuPvPN9BFK1twlU8_EZE</vt:lpwstr>
  </property>
  <property fmtid="{D5CDD505-2E9C-101B-9397-08002B2CF9AE}" pid="4" name="Google.Documents.RevisionId">
    <vt:lpwstr>04642899831553650201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</Properties>
</file>